
<file path=[Content_Types].xml><?xml version="1.0" encoding="utf-8"?>
<Types xmlns="http://schemas.openxmlformats.org/package/2006/content-types">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8"/>
  </p:notesMasterIdLst>
  <p:handoutMasterIdLst>
    <p:handoutMasterId r:id="rId39"/>
  </p:handoutMasterIdLst>
  <p:sldIdLst>
    <p:sldId id="256" r:id="rId2"/>
    <p:sldId id="257" r:id="rId3"/>
    <p:sldId id="270" r:id="rId4"/>
    <p:sldId id="276" r:id="rId5"/>
    <p:sldId id="259" r:id="rId6"/>
    <p:sldId id="271" r:id="rId7"/>
    <p:sldId id="280" r:id="rId8"/>
    <p:sldId id="278" r:id="rId9"/>
    <p:sldId id="279" r:id="rId10"/>
    <p:sldId id="277" r:id="rId11"/>
    <p:sldId id="284" r:id="rId12"/>
    <p:sldId id="286" r:id="rId13"/>
    <p:sldId id="285" r:id="rId14"/>
    <p:sldId id="288" r:id="rId15"/>
    <p:sldId id="289" r:id="rId16"/>
    <p:sldId id="290" r:id="rId17"/>
    <p:sldId id="294" r:id="rId18"/>
    <p:sldId id="296" r:id="rId19"/>
    <p:sldId id="291" r:id="rId20"/>
    <p:sldId id="272" r:id="rId21"/>
    <p:sldId id="262" r:id="rId22"/>
    <p:sldId id="265" r:id="rId23"/>
    <p:sldId id="297" r:id="rId24"/>
    <p:sldId id="299" r:id="rId25"/>
    <p:sldId id="273" r:id="rId26"/>
    <p:sldId id="267" r:id="rId27"/>
    <p:sldId id="274" r:id="rId28"/>
    <p:sldId id="266" r:id="rId29"/>
    <p:sldId id="300" r:id="rId30"/>
    <p:sldId id="302" r:id="rId31"/>
    <p:sldId id="304" r:id="rId32"/>
    <p:sldId id="306" r:id="rId33"/>
    <p:sldId id="269" r:id="rId34"/>
    <p:sldId id="281" r:id="rId35"/>
    <p:sldId id="282" r:id="rId36"/>
    <p:sldId id="283"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FF0000"/>
    </p:penClr>
  </p:showPr>
  <p:clrMru>
    <a:srgbClr val="99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6697" autoAdjust="0"/>
  </p:normalViewPr>
  <p:slideViewPr>
    <p:cSldViewPr snapToGrid="0">
      <p:cViewPr>
        <p:scale>
          <a:sx n="101" d="100"/>
          <a:sy n="101" d="100"/>
        </p:scale>
        <p:origin x="-1104"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1E349C-CB5A-1043-B49B-8067A1AF449C}" type="datetimeFigureOut">
              <a:rPr lang="en-US" smtClean="0"/>
              <a:pPr/>
              <a:t>5/27/10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6ED0B7-E1A3-EF49-BAB3-CC2CA89D03F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A48DE562-4A17-7143-AC3E-C4B26379B05E}" type="datetime1">
              <a:rPr lang="en-US"/>
              <a:pPr>
                <a:defRPr/>
              </a:pPr>
              <a:t>5/27/10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2EB37797-BC39-D043-8DC0-C5DBE223612A}"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a:lstStyle/>
          <a:p>
            <a:pPr eaLnBrk="1" hangingPunct="1">
              <a:spcBef>
                <a:spcPct val="0"/>
              </a:spcBef>
            </a:pPr>
            <a:r>
              <a:rPr lang="en-CA" dirty="0" smtClean="0"/>
              <a:t>Chi Hay Tong, PhD</a:t>
            </a:r>
            <a:r>
              <a:rPr lang="en-CA" baseline="0" dirty="0" smtClean="0"/>
              <a:t> Student under Prof. Tim Barfoot in the Autonomous Space Robotics Lab at the University of Toronto Institute for Aerospace Studies</a:t>
            </a:r>
            <a:endParaRPr lang="en-CA" dirty="0"/>
          </a:p>
        </p:txBody>
      </p:sp>
      <p:sp>
        <p:nvSpPr>
          <p:cNvPr id="6148" name="Slide Number Placeholder 3"/>
          <p:cNvSpPr>
            <a:spLocks noGrp="1"/>
          </p:cNvSpPr>
          <p:nvPr>
            <p:ph type="sldNum" sz="quarter" idx="5"/>
          </p:nvPr>
        </p:nvSpPr>
        <p:spPr bwMode="auto">
          <a:noFill/>
          <a:ln>
            <a:miter lim="800000"/>
            <a:headEnd/>
            <a:tailEnd/>
          </a:ln>
        </p:spPr>
        <p:txBody>
          <a:bodyPr/>
          <a:lstStyle/>
          <a:p>
            <a:fld id="{719A5E7C-726B-9948-98A0-0F3DA68B2E7B}" type="slidenum">
              <a:rPr lang="en-CA"/>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Some options also exist</a:t>
            </a:r>
            <a:r>
              <a:rPr lang="en-US" baseline="0" dirty="0" smtClean="0"/>
              <a:t> for laser data, but it’s much less refined</a:t>
            </a:r>
          </a:p>
          <a:p>
            <a:pPr lvl="0">
              <a:buFontTx/>
              <a:buChar char="-"/>
            </a:pPr>
            <a:r>
              <a:rPr lang="en-US" baseline="0" dirty="0" smtClean="0"/>
              <a:t>Point clouds are much more sparse than the richness of camera data, so a number of issues arise that make it not that useful</a:t>
            </a:r>
          </a:p>
          <a:p>
            <a:pPr lvl="0">
              <a:buFontTx/>
              <a:buChar char="-"/>
            </a:pPr>
            <a:r>
              <a:rPr lang="en-US" baseline="0" dirty="0" smtClean="0"/>
              <a:t>Primarily – occlusion, and non-uniform resolution which is of a big issue when we’re talking about large viewpoint changes (which often occurs due to the lower sampling rate)</a:t>
            </a:r>
            <a:endParaRPr lang="en-US" dirty="0"/>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Large</a:t>
            </a:r>
            <a:r>
              <a:rPr lang="en-US" baseline="0" dirty="0" smtClean="0"/>
              <a:t> viewpoint change not only doesn’t give us similar data to match, but occlusion leads to missing data in the descriptor</a:t>
            </a:r>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Other options are to use a descriptor-free method – rather use the geometric properties of the landmarks</a:t>
            </a:r>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We</a:t>
            </a:r>
            <a:r>
              <a:rPr lang="en-US" baseline="0" dirty="0" smtClean="0"/>
              <a:t> consider each measurement independently, and for each measurement, we associate to the closest in distance based on our current estimate</a:t>
            </a:r>
            <a:endParaRPr lang="en-US" dirty="0"/>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What if we had</a:t>
            </a:r>
            <a:r>
              <a:rPr lang="en-US" baseline="0" dirty="0" smtClean="0"/>
              <a:t> a spurious feature? We shouldn’t try to associate everything</a:t>
            </a:r>
          </a:p>
          <a:p>
            <a:pPr lvl="1">
              <a:buFontTx/>
              <a:buChar char="-"/>
            </a:pPr>
            <a:r>
              <a:rPr lang="en-US" baseline="0" dirty="0" smtClean="0"/>
              <a:t>From target-tracking literature, we use the noise properties of the measurement to have a bounds on the nearest-</a:t>
            </a:r>
            <a:r>
              <a:rPr lang="en-US" baseline="0" dirty="0" err="1" smtClean="0"/>
              <a:t>neighbour</a:t>
            </a:r>
            <a:r>
              <a:rPr lang="en-US" baseline="0" dirty="0" smtClean="0"/>
              <a:t> distance</a:t>
            </a:r>
          </a:p>
          <a:p>
            <a:pPr lvl="1">
              <a:buFontTx/>
              <a:buChar char="-"/>
            </a:pPr>
            <a:r>
              <a:rPr lang="en-US" baseline="0" dirty="0" smtClean="0"/>
              <a:t>Create a “gate” to for valid associations only</a:t>
            </a:r>
            <a:endParaRPr lang="en-US" dirty="0"/>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What</a:t>
            </a:r>
            <a:r>
              <a:rPr lang="en-US" baseline="0" dirty="0" smtClean="0"/>
              <a:t> if we weren’t that confident with our estimate of the pose?</a:t>
            </a:r>
          </a:p>
          <a:p>
            <a:pPr lvl="1">
              <a:buFontTx/>
              <a:buChar char="-"/>
            </a:pPr>
            <a:r>
              <a:rPr lang="en-US" baseline="0" dirty="0" smtClean="0"/>
              <a:t>We would have an uncertainty to it</a:t>
            </a:r>
          </a:p>
          <a:p>
            <a:pPr lvl="1">
              <a:buFontTx/>
              <a:buChar char="-"/>
            </a:pPr>
            <a:r>
              <a:rPr lang="en-US" baseline="0" dirty="0" smtClean="0"/>
              <a:t>And if that were true, then the robot could also possibly be here</a:t>
            </a:r>
          </a:p>
          <a:p>
            <a:pPr lvl="0">
              <a:buFontTx/>
              <a:buChar char="-"/>
            </a:pPr>
            <a:r>
              <a:rPr lang="en-US" baseline="0" dirty="0" smtClean="0"/>
              <a:t>The NIS test incorporates the uncertainty in the estimate of the pose, map, and measurement to appropriately inflate the gating threshold</a:t>
            </a:r>
          </a:p>
          <a:p>
            <a:pPr lvl="1">
              <a:buFontTx/>
              <a:buChar char="-"/>
            </a:pPr>
            <a:r>
              <a:rPr lang="en-US" baseline="0" dirty="0" smtClean="0"/>
              <a:t>But in inflating, we also end up with more viable associations – how do we resolve this ambiguity?</a:t>
            </a:r>
            <a:endParaRPr lang="en-US" dirty="0"/>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How can we do</a:t>
            </a:r>
            <a:r>
              <a:rPr lang="en-US" baseline="0" dirty="0" smtClean="0"/>
              <a:t> better than this?</a:t>
            </a:r>
          </a:p>
          <a:p>
            <a:pPr lvl="1">
              <a:buFontTx/>
              <a:buChar char="-"/>
            </a:pPr>
            <a:r>
              <a:rPr lang="en-US" baseline="0" dirty="0" smtClean="0"/>
              <a:t>Let’s use more measurements at the same time</a:t>
            </a:r>
            <a:endParaRPr lang="en-US" dirty="0"/>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Continuing</a:t>
            </a:r>
            <a:r>
              <a:rPr lang="en-US" baseline="0" dirty="0" smtClean="0"/>
              <a:t> from our NIS example, we see that we have two possible associations, where one requires the robot to be on the right, and the other on the left (both possible because of the uncertainty in the rover position) – illustrate with a tree</a:t>
            </a:r>
          </a:p>
          <a:p>
            <a:pPr lvl="1">
              <a:buFontTx/>
              <a:buChar char="-"/>
            </a:pPr>
            <a:r>
              <a:rPr lang="en-US" baseline="0" dirty="0" smtClean="0"/>
              <a:t>Let’s take one of them – if this is the case, then we get a lot more certain about the rover position – only way for the association to be valid</a:t>
            </a:r>
          </a:p>
          <a:p>
            <a:pPr lvl="1">
              <a:buFontTx/>
              <a:buChar char="-"/>
            </a:pPr>
            <a:r>
              <a:rPr lang="en-US" baseline="0" dirty="0" smtClean="0"/>
              <a:t>Now, considering the next measurement, we see that there’s no valid assignments for it</a:t>
            </a:r>
          </a:p>
          <a:p>
            <a:pPr lvl="1">
              <a:buFontTx/>
              <a:buChar char="-"/>
            </a:pPr>
            <a:r>
              <a:rPr lang="en-US" baseline="0" dirty="0" smtClean="0"/>
              <a:t>However, if we consider the other possibility, we get two associations that are jointly compatible – this further reduces our possible rover locations, and we assign more, and so forth</a:t>
            </a:r>
          </a:p>
          <a:p>
            <a:pPr lvl="0">
              <a:buFontTx/>
              <a:buChar char="-"/>
            </a:pPr>
            <a:r>
              <a:rPr lang="en-US" baseline="0" dirty="0" smtClean="0"/>
              <a:t>In JCBB, each possible association is expanded, and an additional measurement is considered each time – this is formulated as an interpretation tree, with each level corresponding to an association, backtracking if necessary</a:t>
            </a:r>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 Different approach, same idea – using a graph instead of a tree</a:t>
            </a:r>
          </a:p>
          <a:p>
            <a:pPr lvl="1">
              <a:buFontTx/>
              <a:buChar char="-"/>
            </a:pPr>
            <a:r>
              <a:rPr lang="en-US" baseline="0" dirty="0" smtClean="0"/>
              <a:t>Using the NIS gating, we’ll consider the three measurements from before, and all possible associations</a:t>
            </a:r>
          </a:p>
          <a:p>
            <a:pPr lvl="1">
              <a:buFontTx/>
              <a:buChar char="-"/>
            </a:pPr>
            <a:r>
              <a:rPr lang="en-US" baseline="0" dirty="0" smtClean="0"/>
              <a:t>Mark them as nodes in a graph, and then we consider all the pairs of associations (obviously two measurements can’t be of the same landmark)</a:t>
            </a:r>
          </a:p>
          <a:p>
            <a:pPr lvl="1">
              <a:buFontTx/>
              <a:buChar char="-"/>
            </a:pPr>
            <a:r>
              <a:rPr lang="en-US" baseline="0" dirty="0" smtClean="0"/>
              <a:t>Mark valid ones as edges, and then we find the maximum common </a:t>
            </a:r>
            <a:r>
              <a:rPr lang="en-US" baseline="0" dirty="0" err="1" smtClean="0"/>
              <a:t>subgraph</a:t>
            </a:r>
            <a:endParaRPr lang="en-US" baseline="0" dirty="0" smtClean="0"/>
          </a:p>
          <a:p>
            <a:pPr lvl="1">
              <a:buFontTx/>
              <a:buChar char="-"/>
            </a:pPr>
            <a:r>
              <a:rPr lang="en-US" baseline="0" dirty="0" smtClean="0"/>
              <a:t>This is reportedly more efficient than JCBB because we have efficient graph algorithms at our disposal</a:t>
            </a:r>
          </a:p>
          <a:p>
            <a:pPr lvl="1">
              <a:buFontTx/>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 Created for 3D alignment of range images</a:t>
            </a:r>
          </a:p>
          <a:p>
            <a:pPr lvl="1">
              <a:buFontTx/>
              <a:buChar char="-"/>
            </a:pPr>
            <a:r>
              <a:rPr lang="en-US" baseline="0" dirty="0" smtClean="0"/>
              <a:t>Idea is to match similar triangles from the scan to the scene – We don’t require an estimate for the rover pose</a:t>
            </a:r>
          </a:p>
          <a:p>
            <a:pPr lvl="0">
              <a:buFontTx/>
              <a:buChar char="-"/>
            </a:pPr>
            <a:r>
              <a:rPr lang="en-US" baseline="0" dirty="0" smtClean="0"/>
              <a:t>Pick 3 measurements, and label them primary, secondary, auxiliary</a:t>
            </a:r>
          </a:p>
          <a:p>
            <a:pPr lvl="1">
              <a:buFontTx/>
              <a:buChar char="-"/>
            </a:pPr>
            <a:r>
              <a:rPr lang="en-US" baseline="0" dirty="0" smtClean="0"/>
              <a:t>Starting with the primary, we assign it to a point in the scene, then we consider the distance between the primary and secondary, conducting a shell search (thickness appropriately sized based on the uncertainty in the measurement and map) for all possible </a:t>
            </a:r>
            <a:r>
              <a:rPr lang="en-US" baseline="0" dirty="0" err="1" smtClean="0"/>
              <a:t>secondaries</a:t>
            </a:r>
            <a:r>
              <a:rPr lang="en-US" baseline="0" dirty="0" smtClean="0"/>
              <a:t>, then for all </a:t>
            </a:r>
            <a:r>
              <a:rPr lang="en-US" baseline="0" dirty="0" err="1" smtClean="0"/>
              <a:t>secondaries</a:t>
            </a:r>
            <a:r>
              <a:rPr lang="en-US" baseline="0" dirty="0" smtClean="0"/>
              <a:t>, we consider the distance to the </a:t>
            </a:r>
            <a:r>
              <a:rPr lang="en-US" baseline="0" dirty="0" err="1" smtClean="0"/>
              <a:t>auxillary</a:t>
            </a:r>
            <a:r>
              <a:rPr lang="en-US" baseline="0" dirty="0" smtClean="0"/>
              <a:t>, and back to the primary – if all three shell searches pass, we have a hypothesis</a:t>
            </a:r>
          </a:p>
          <a:p>
            <a:pPr lvl="0">
              <a:buFontTx/>
              <a:buChar char="-"/>
            </a:pPr>
            <a:r>
              <a:rPr lang="en-US" baseline="0" dirty="0" smtClean="0"/>
              <a:t>This is exhaustive because we do it for all sets of three – and a lot of hypotheses get generated due to the shell thicknesses – a method to evaluate which is the best is required</a:t>
            </a:r>
            <a:endParaRPr lang="en-US" dirty="0"/>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I will begin with an introduction to SLAM, and in particular, the data association problem</a:t>
            </a:r>
          </a:p>
          <a:p>
            <a:pPr>
              <a:buFontTx/>
              <a:buChar char="-"/>
            </a:pPr>
            <a:r>
              <a:rPr lang="en-US" baseline="0" dirty="0" smtClean="0"/>
              <a:t>Intent is to introduce you to some of the problems to consider, algorithms out there, provide the intuition without getting bogged down in the math – and to point you in the right direction to get more information</a:t>
            </a:r>
          </a:p>
          <a:p>
            <a:pPr>
              <a:buFontTx/>
              <a:buChar char="-"/>
            </a:pPr>
            <a:r>
              <a:rPr lang="en-US" baseline="0" dirty="0" smtClean="0"/>
              <a:t>Cover some of the methods for data association – the simple, established ones – there are much more complex methods than what I’m going to present</a:t>
            </a:r>
          </a:p>
          <a:p>
            <a:pPr>
              <a:buFontTx/>
              <a:buChar char="-"/>
            </a:pPr>
            <a:r>
              <a:rPr lang="en-US" baseline="0" dirty="0" smtClean="0"/>
              <a:t>Talk about the parallel problem – outlier rejection – if data association seeks to get the right associations, outlier rejection seeks to detect mistakes and remove them</a:t>
            </a:r>
          </a:p>
          <a:p>
            <a:pPr>
              <a:buFontTx/>
              <a:buChar char="-"/>
            </a:pPr>
            <a:r>
              <a:rPr lang="en-US" baseline="0" dirty="0" smtClean="0"/>
              <a:t>Summarize it all, talk about what is working so far</a:t>
            </a:r>
          </a:p>
          <a:p>
            <a:pPr>
              <a:buFontTx/>
              <a:buChar char="-"/>
            </a:pPr>
            <a:r>
              <a:rPr lang="en-US" baseline="0" dirty="0" smtClean="0"/>
              <a:t>Then, talk a bit about the open problems, avenues for research, and a bit about what I’m interested in and have been working on</a:t>
            </a:r>
            <a:endParaRPr lang="en-US" dirty="0"/>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Using automated</a:t>
            </a:r>
            <a:r>
              <a:rPr lang="en-US" baseline="0" dirty="0" smtClean="0"/>
              <a:t> methods in data association will inevitably have mistakes</a:t>
            </a:r>
          </a:p>
          <a:p>
            <a:pPr>
              <a:buFontTx/>
              <a:buChar char="-"/>
            </a:pPr>
            <a:r>
              <a:rPr lang="en-US" baseline="0" dirty="0" smtClean="0"/>
              <a:t>I’ll talk about the parallel problem of outlier rejection (robust estimation), which seeks to clean the incorrect associations</a:t>
            </a:r>
            <a:endParaRPr lang="en-US" dirty="0"/>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Once again,</a:t>
            </a:r>
            <a:r>
              <a:rPr lang="en-US" baseline="0" dirty="0" smtClean="0"/>
              <a:t> we look at our measurement model</a:t>
            </a:r>
          </a:p>
          <a:p>
            <a:pPr lvl="1">
              <a:buFontTx/>
              <a:buChar char="-"/>
            </a:pPr>
            <a:r>
              <a:rPr lang="en-US" baseline="0" dirty="0" smtClean="0"/>
              <a:t>If we get the association wrong, then our measurements should be outliers</a:t>
            </a:r>
          </a:p>
          <a:p>
            <a:pPr lvl="1">
              <a:buFontTx/>
              <a:buChar char="-"/>
            </a:pPr>
            <a:r>
              <a:rPr lang="en-US" baseline="0" dirty="0" smtClean="0"/>
              <a:t>We must handle them appropriately – for illustration, let’s look at the line-of-best-fit problem</a:t>
            </a:r>
          </a:p>
          <a:p>
            <a:pPr lvl="2">
              <a:buFontTx/>
              <a:buChar char="-"/>
            </a:pPr>
            <a:r>
              <a:rPr lang="en-US" baseline="0" dirty="0" smtClean="0"/>
              <a:t>Similar to SLAM, we’re seeking to find the hidden true model given noisy data</a:t>
            </a:r>
            <a:endParaRPr lang="en-US" dirty="0"/>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Predominant</a:t>
            </a:r>
            <a:r>
              <a:rPr lang="en-US" baseline="0" dirty="0" smtClean="0"/>
              <a:t> method of outlier rejection due to its considerable performance</a:t>
            </a:r>
            <a:endParaRPr lang="en-US" dirty="0"/>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pPr>
              <a:buFontTx/>
              <a:buChar char="-"/>
            </a:pPr>
            <a:r>
              <a:rPr lang="en-US" baseline="0" dirty="0" smtClean="0"/>
              <a:t>Try out some models supported by the data, find the model that has the most support</a:t>
            </a:r>
          </a:p>
          <a:p>
            <a:pPr>
              <a:buFontTx/>
              <a:buChar char="-"/>
            </a:pPr>
            <a:r>
              <a:rPr lang="en-US" baseline="0" dirty="0" smtClean="0"/>
              <a:t>Randomly pick two points – the minimum number to construct a model</a:t>
            </a:r>
          </a:p>
          <a:p>
            <a:pPr>
              <a:buFontTx/>
              <a:buChar char="-"/>
            </a:pPr>
            <a:r>
              <a:rPr lang="en-US" baseline="0" dirty="0" smtClean="0"/>
              <a:t>Compute a model based on this minimal set, and see what other measurements agree with it</a:t>
            </a:r>
          </a:p>
          <a:p>
            <a:pPr lvl="1">
              <a:buFontTx/>
              <a:buChar char="-"/>
            </a:pPr>
            <a:r>
              <a:rPr lang="en-US" baseline="0" dirty="0" smtClean="0"/>
              <a:t>Repeat a number of times (based on the corruption percentage), and pick the largest consensus set</a:t>
            </a:r>
          </a:p>
          <a:p>
            <a:pPr lvl="1">
              <a:buFontTx/>
              <a:buChar char="-"/>
            </a:pPr>
            <a:r>
              <a:rPr lang="en-US" baseline="0" dirty="0" smtClean="0"/>
              <a:t>Because it is random, it is possible for us to pick a bad initial set, but that’s okay</a:t>
            </a:r>
          </a:p>
          <a:p>
            <a:pPr lvl="1">
              <a:buFontTx/>
              <a:buChar char="-"/>
            </a:pPr>
            <a:endParaRPr lang="en-US" dirty="0"/>
          </a:p>
        </p:txBody>
      </p:sp>
      <p:sp>
        <p:nvSpPr>
          <p:cNvPr id="4" name="Slide Number Placeholder 3"/>
          <p:cNvSpPr>
            <a:spLocks noGrp="1"/>
          </p:cNvSpPr>
          <p:nvPr>
            <p:ph type="sldNum" sz="quarter" idx="5"/>
          </p:nvPr>
        </p:nvSpPr>
        <p:spPr/>
        <p:txBody>
          <a:bodyPr/>
          <a:lstStyle/>
          <a:p>
            <a:fld id="{B0145680-0CB1-154C-A8FA-DC607B6FB4B4}" type="slidenum">
              <a:rPr lang="en-CA"/>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We</a:t>
            </a:r>
            <a:r>
              <a:rPr lang="en-US" baseline="0" dirty="0" smtClean="0"/>
              <a:t> need good test models to find the largest consensus set</a:t>
            </a:r>
          </a:p>
          <a:p>
            <a:pPr lvl="1">
              <a:buFontTx/>
              <a:buChar char="-"/>
            </a:pPr>
            <a:r>
              <a:rPr lang="en-US" baseline="0" dirty="0" smtClean="0"/>
              <a:t>We expect good models if we use only inliers to construct it</a:t>
            </a:r>
          </a:p>
          <a:p>
            <a:pPr lvl="0">
              <a:buFontTx/>
              <a:buChar char="-"/>
            </a:pPr>
            <a:r>
              <a:rPr lang="en-US" baseline="0" dirty="0" smtClean="0"/>
              <a:t>So how many iterations to ensure we’ve started with a set of only inliers?</a:t>
            </a:r>
          </a:p>
          <a:p>
            <a:pPr lvl="1">
              <a:buFontTx/>
              <a:buChar char="-"/>
            </a:pPr>
            <a:r>
              <a:rPr lang="en-US" baseline="0" dirty="0" smtClean="0"/>
              <a:t>50% corruption, that’s only 12 times for the line-of-best-fit, and 24 times for </a:t>
            </a:r>
            <a:r>
              <a:rPr lang="en-US" baseline="0" dirty="0" err="1" smtClean="0"/>
              <a:t>pairwise</a:t>
            </a:r>
            <a:r>
              <a:rPr lang="en-US" baseline="0" dirty="0" smtClean="0"/>
              <a:t> image alignment</a:t>
            </a:r>
          </a:p>
          <a:p>
            <a:pPr lvl="1">
              <a:buFontTx/>
              <a:buChar char="-"/>
            </a:pPr>
            <a:r>
              <a:rPr lang="en-US" baseline="0" dirty="0" smtClean="0"/>
              <a:t>Reality is more, but it’s pretty powerful</a:t>
            </a:r>
            <a:endParaRPr lang="en-US" dirty="0"/>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Let’s provide a bit of a summary of what we’ve</a:t>
            </a:r>
            <a:r>
              <a:rPr lang="en-US" baseline="0" dirty="0" smtClean="0"/>
              <a:t> talked about</a:t>
            </a:r>
            <a:endParaRPr lang="en-US" dirty="0"/>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Also here are some topics</a:t>
            </a:r>
            <a:r>
              <a:rPr lang="en-US" baseline="0" dirty="0" smtClean="0"/>
              <a:t> that I didn’t cover, but should probably be looked into if you’re interested in the area</a:t>
            </a:r>
          </a:p>
          <a:p>
            <a:pPr>
              <a:buFontTx/>
              <a:buChar char="-"/>
            </a:pPr>
            <a:r>
              <a:rPr lang="en-US" dirty="0" smtClean="0"/>
              <a:t>In reality however, the most effective is RANSAC and M-estimation using camera-based systems</a:t>
            </a:r>
            <a:r>
              <a:rPr lang="en-US" baseline="0" dirty="0" smtClean="0"/>
              <a:t> because feature descriptors work really well</a:t>
            </a:r>
          </a:p>
          <a:p>
            <a:pPr lvl="1">
              <a:buFontTx/>
              <a:buChar char="-"/>
            </a:pPr>
            <a:r>
              <a:rPr lang="en-US" baseline="0" dirty="0" smtClean="0"/>
              <a:t>Impressive results in Visual Odometry, as I’m sure will be talked about</a:t>
            </a:r>
            <a:endParaRPr lang="en-US" dirty="0"/>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Let’s chat briefly</a:t>
            </a:r>
            <a:r>
              <a:rPr lang="en-US" baseline="0" dirty="0" smtClean="0"/>
              <a:t> about the open problems</a:t>
            </a:r>
            <a:endParaRPr lang="en-US" dirty="0"/>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3D and unstructured environments</a:t>
            </a:r>
            <a:r>
              <a:rPr lang="en-US" baseline="0" dirty="0" smtClean="0"/>
              <a:t> are more difficult – hard to pick out what is interesting and a good unique way to describe it for feature descriptors</a:t>
            </a:r>
          </a:p>
          <a:p>
            <a:pPr>
              <a:buFontTx/>
              <a:buChar char="-"/>
            </a:pPr>
            <a:r>
              <a:rPr lang="en-US" baseline="0" dirty="0" smtClean="0"/>
              <a:t>Batch/sliding window is better than the frame-to-frame approach – but right now, data association and outlier detection is still conducted frame-to-frame</a:t>
            </a:r>
          </a:p>
          <a:p>
            <a:pPr>
              <a:buFontTx/>
              <a:buChar char="-"/>
            </a:pPr>
            <a:r>
              <a:rPr lang="en-US" baseline="0" dirty="0" smtClean="0"/>
              <a:t>New sensors – lasers for permanently shadowed areas, odometry measurements, localization from satellites – all can have outliers – can we also perform outlier rejection on them?</a:t>
            </a:r>
            <a:endParaRPr lang="en-US" dirty="0"/>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a:lstStyle/>
          <a:p>
            <a:pPr>
              <a:buFontTx/>
              <a:buChar char="-"/>
            </a:pPr>
            <a:r>
              <a:rPr lang="en-CA" baseline="0" dirty="0" smtClean="0"/>
              <a:t>Conclude with an example of the problem of outliers in real data – this is some data gathered in our lab at the University of Toronto</a:t>
            </a:r>
          </a:p>
          <a:p>
            <a:pPr lvl="1">
              <a:buFontTx/>
              <a:buChar char="-"/>
            </a:pPr>
            <a:r>
              <a:rPr lang="en-CA" baseline="0" dirty="0" smtClean="0"/>
              <a:t>Indoor rover mounted with a laser rangefinder to obtain 3D scans, observing these </a:t>
            </a:r>
            <a:r>
              <a:rPr lang="en-CA" baseline="0" dirty="0" err="1" smtClean="0"/>
              <a:t>barcoded</a:t>
            </a:r>
            <a:r>
              <a:rPr lang="en-CA" baseline="0" dirty="0" smtClean="0"/>
              <a:t> landmarks</a:t>
            </a:r>
          </a:p>
          <a:p>
            <a:pPr lvl="1">
              <a:buFontTx/>
              <a:buChar char="-"/>
            </a:pPr>
            <a:r>
              <a:rPr lang="en-CA" baseline="0" dirty="0" smtClean="0"/>
              <a:t>Introduced sand to encourage wheel slippage, random </a:t>
            </a:r>
            <a:r>
              <a:rPr lang="en-CA" baseline="0" dirty="0" err="1" smtClean="0"/>
              <a:t>misassociations</a:t>
            </a:r>
            <a:r>
              <a:rPr lang="en-CA" baseline="0" dirty="0" smtClean="0"/>
              <a:t> for feature outliers</a:t>
            </a:r>
            <a:endParaRPr lang="en-CA" dirty="0"/>
          </a:p>
        </p:txBody>
      </p:sp>
      <p:sp>
        <p:nvSpPr>
          <p:cNvPr id="4" name="Slide Number Placeholder 3"/>
          <p:cNvSpPr>
            <a:spLocks noGrp="1"/>
          </p:cNvSpPr>
          <p:nvPr>
            <p:ph type="sldNum" sz="quarter" idx="5"/>
          </p:nvPr>
        </p:nvSpPr>
        <p:spPr/>
        <p:txBody>
          <a:bodyPr/>
          <a:lstStyle/>
          <a:p>
            <a:fld id="{BED7EF17-6D94-1949-8A18-D8AB0EBCE1A9}" type="slidenum">
              <a:rPr lang="en-CA"/>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Beginning with an introduction to the problem</a:t>
            </a:r>
            <a:endParaRPr lang="en-US" dirty="0"/>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a:lstStyle/>
          <a:p>
            <a:pPr>
              <a:buFontTx/>
              <a:buChar char="-"/>
            </a:pPr>
            <a:r>
              <a:rPr lang="en-CA" dirty="0" smtClean="0"/>
              <a:t>Using</a:t>
            </a:r>
            <a:r>
              <a:rPr lang="en-CA" baseline="0" dirty="0" smtClean="0"/>
              <a:t> the wheel odometry alone, we get a poor estimate</a:t>
            </a:r>
          </a:p>
          <a:p>
            <a:pPr>
              <a:buFontTx/>
              <a:buChar char="-"/>
            </a:pPr>
            <a:r>
              <a:rPr lang="en-CA" baseline="0" dirty="0" smtClean="0"/>
              <a:t>Scans are the different </a:t>
            </a:r>
            <a:r>
              <a:rPr lang="en-CA" baseline="0" smtClean="0"/>
              <a:t>colours</a:t>
            </a:r>
          </a:p>
          <a:p>
            <a:pPr lvl="1">
              <a:buFontTx/>
              <a:buChar char="-"/>
            </a:pPr>
            <a:r>
              <a:rPr lang="en-CA" baseline="0" smtClean="0"/>
              <a:t>So we use a sensor fusion method, SLAM</a:t>
            </a:r>
            <a:endParaRPr lang="en-CA" baseline="0" dirty="0" smtClean="0"/>
          </a:p>
        </p:txBody>
      </p:sp>
      <p:sp>
        <p:nvSpPr>
          <p:cNvPr id="4" name="Slide Number Placeholder 3"/>
          <p:cNvSpPr>
            <a:spLocks noGrp="1"/>
          </p:cNvSpPr>
          <p:nvPr>
            <p:ph type="sldNum" sz="quarter" idx="5"/>
          </p:nvPr>
        </p:nvSpPr>
        <p:spPr/>
        <p:txBody>
          <a:bodyPr/>
          <a:lstStyle/>
          <a:p>
            <a:fld id="{3C72D041-9C7D-594F-9785-96179A7ABE4D}" type="slidenum">
              <a:rPr lang="en-CA"/>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a:lstStyle/>
          <a:p>
            <a:pPr>
              <a:buFontTx/>
              <a:buChar char="-"/>
            </a:pPr>
            <a:r>
              <a:rPr lang="en-CA" dirty="0" smtClean="0"/>
              <a:t>Still no good – outliers</a:t>
            </a:r>
            <a:r>
              <a:rPr lang="en-CA" baseline="0" dirty="0" smtClean="0"/>
              <a:t> cause really poor mapping – brown, pink, light blue</a:t>
            </a:r>
          </a:p>
          <a:p>
            <a:pPr>
              <a:buFontTx/>
              <a:buChar char="-"/>
            </a:pPr>
            <a:r>
              <a:rPr lang="en-CA" baseline="0" dirty="0" smtClean="0"/>
              <a:t>Note how the walls and floor don’t line up</a:t>
            </a:r>
          </a:p>
        </p:txBody>
      </p:sp>
      <p:sp>
        <p:nvSpPr>
          <p:cNvPr id="4" name="Slide Number Placeholder 3"/>
          <p:cNvSpPr>
            <a:spLocks noGrp="1"/>
          </p:cNvSpPr>
          <p:nvPr>
            <p:ph type="sldNum" sz="quarter" idx="5"/>
          </p:nvPr>
        </p:nvSpPr>
        <p:spPr/>
        <p:txBody>
          <a:bodyPr/>
          <a:lstStyle/>
          <a:p>
            <a:fld id="{50E38F18-0C3A-0849-B15C-1A20BEEBDA20}" type="slidenum">
              <a:rPr lang="en-CA"/>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pPr>
              <a:buFontTx/>
              <a:buChar char="-"/>
            </a:pPr>
            <a:r>
              <a:rPr lang="en-CA" dirty="0" smtClean="0"/>
              <a:t>If we were able to detect and remove the outliers, then we would do a lot better</a:t>
            </a:r>
          </a:p>
          <a:p>
            <a:pPr>
              <a:buFontTx/>
              <a:buChar char="-"/>
            </a:pPr>
            <a:r>
              <a:rPr lang="en-CA" dirty="0" smtClean="0"/>
              <a:t>How? This is</a:t>
            </a:r>
            <a:r>
              <a:rPr lang="en-CA" baseline="0" dirty="0" smtClean="0"/>
              <a:t> a problem I’m working on</a:t>
            </a:r>
            <a:endParaRPr lang="en-CA" dirty="0"/>
          </a:p>
        </p:txBody>
      </p:sp>
      <p:sp>
        <p:nvSpPr>
          <p:cNvPr id="4" name="Slide Number Placeholder 3"/>
          <p:cNvSpPr>
            <a:spLocks noGrp="1"/>
          </p:cNvSpPr>
          <p:nvPr>
            <p:ph type="sldNum" sz="quarter" idx="5"/>
          </p:nvPr>
        </p:nvSpPr>
        <p:spPr/>
        <p:txBody>
          <a:bodyPr/>
          <a:lstStyle/>
          <a:p>
            <a:fld id="{63136463-3BEB-274B-859C-4788D5AF81AA}" type="slidenum">
              <a:rPr lang="en-CA"/>
              <a:pPr/>
              <a:t>32</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pPr>
              <a:buFontTx/>
              <a:buChar char="-"/>
            </a:pPr>
            <a:r>
              <a:rPr lang="en-US" baseline="0" dirty="0" smtClean="0"/>
              <a:t>Start by talking about the Simultaneous Localization and Mapping (SLAM) problem</a:t>
            </a:r>
          </a:p>
          <a:p>
            <a:pPr>
              <a:buFontTx/>
              <a:buChar char="-"/>
            </a:pPr>
            <a:r>
              <a:rPr lang="en-US" baseline="0" dirty="0" smtClean="0"/>
              <a:t>In particular, robotic mapping – and to introduce the data association problem</a:t>
            </a:r>
          </a:p>
          <a:p>
            <a:pPr>
              <a:buFontTx/>
              <a:buChar char="-"/>
            </a:pPr>
            <a:r>
              <a:rPr lang="en-US" baseline="0" dirty="0" smtClean="0"/>
              <a:t>We have a robot traversing in a scene, and at each stop, it make some observations to some landmarks</a:t>
            </a:r>
          </a:p>
          <a:p>
            <a:pPr lvl="1">
              <a:buFontTx/>
              <a:buChar char="-"/>
            </a:pPr>
            <a:r>
              <a:rPr lang="en-US" baseline="0" dirty="0" smtClean="0"/>
              <a:t>We choose the point feature representation of the terrain, because it is easier to illustrate (distinctive points)</a:t>
            </a:r>
          </a:p>
          <a:p>
            <a:pPr lvl="0">
              <a:buFontTx/>
              <a:buChar char="-"/>
            </a:pPr>
            <a:r>
              <a:rPr lang="en-US" baseline="0" dirty="0" smtClean="0"/>
              <a:t>Taking all of these measurements, we would like to figure out where the robot travelled, and where the landmarks are (the map)</a:t>
            </a:r>
          </a:p>
          <a:p>
            <a:pPr lvl="0">
              <a:buFontTx/>
              <a:buChar char="-"/>
            </a:pPr>
            <a:r>
              <a:rPr lang="en-US" baseline="0" dirty="0" smtClean="0"/>
              <a:t>A good approach would be to figure out which landmarks are which, so that we can identify if we’ve returned to a place we’ve been before (loop closure)</a:t>
            </a:r>
            <a:endParaRPr lang="en-US" dirty="0"/>
          </a:p>
        </p:txBody>
      </p:sp>
      <p:sp>
        <p:nvSpPr>
          <p:cNvPr id="4" name="Slide Number Placeholder 3"/>
          <p:cNvSpPr txBox="1">
            <a:spLocks noGrp="1"/>
          </p:cNvSpPr>
          <p:nvPr/>
        </p:nvSpPr>
        <p:spPr>
          <a:xfrm>
            <a:off x="3884613" y="8685213"/>
            <a:ext cx="2971800" cy="457200"/>
          </a:xfrm>
          <a:prstGeom prst="rect">
            <a:avLst/>
          </a:prstGeom>
          <a:noFill/>
        </p:spPr>
        <p:txBody>
          <a:bodyPr anchor="b">
            <a:prstTxWarp prst="textNoShape">
              <a:avLst/>
            </a:prstTxWarp>
          </a:bodyPr>
          <a:lstStyle/>
          <a:p>
            <a:pPr algn="r"/>
            <a:fld id="{48F6E210-955B-E54E-A28E-ED1BDBA65C3F}" type="slidenum">
              <a:rPr lang="en-CA" sz="1200">
                <a:latin typeface="Calibri" charset="0"/>
              </a:rPr>
              <a:pPr algn="r"/>
              <a:t>4</a:t>
            </a:fld>
            <a:endParaRPr lang="en-C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The data association problem – how do we figure out which features we’ve found in our current scan correspond to which features we’ve seen before?</a:t>
            </a:r>
          </a:p>
          <a:p>
            <a:pPr lvl="1">
              <a:buFontTx/>
              <a:buChar char="-"/>
            </a:pPr>
            <a:r>
              <a:rPr lang="en-US" baseline="0" dirty="0" smtClean="0"/>
              <a:t>In our measurement model – we’re measuring to the </a:t>
            </a:r>
            <a:r>
              <a:rPr lang="en-US" baseline="0" dirty="0" err="1" smtClean="0"/>
              <a:t>ith</a:t>
            </a:r>
            <a:r>
              <a:rPr lang="en-US" baseline="0" dirty="0" smtClean="0"/>
              <a:t> landmark – how did we figure out it was landmark</a:t>
            </a:r>
            <a:r>
              <a:rPr lang="en-US" baseline="0" dirty="0" smtClean="0"/>
              <a:t> </a:t>
            </a:r>
            <a:r>
              <a:rPr lang="en-US" baseline="0" dirty="0" err="1" smtClean="0"/>
              <a:t>i</a:t>
            </a:r>
            <a:endParaRPr lang="en-US" baseline="0" dirty="0" smtClean="0"/>
          </a:p>
          <a:p>
            <a:pPr lvl="0">
              <a:buFontTx/>
              <a:buChar char="-"/>
            </a:pPr>
            <a:r>
              <a:rPr lang="en-US" baseline="0" dirty="0" smtClean="0"/>
              <a:t>Illustrate this with an example – say we have an estimated rover pose and a map of the terrain (with landmarks indexed), and we get some measurements</a:t>
            </a:r>
          </a:p>
          <a:p>
            <a:pPr lvl="1">
              <a:buFontTx/>
              <a:buChar char="-"/>
            </a:pPr>
            <a:r>
              <a:rPr lang="en-US" baseline="0" dirty="0" smtClean="0"/>
              <a:t>For each measurement, how do we know which landmark we’re looking at? Or even – what if it is spurious (doesn’t match anything?</a:t>
            </a:r>
            <a:r>
              <a:rPr lang="en-US" baseline="0" dirty="0" smtClean="0"/>
              <a:t>)</a:t>
            </a:r>
          </a:p>
          <a:p>
            <a:pPr lvl="1">
              <a:buFontTx/>
              <a:buChar char="-"/>
            </a:pPr>
            <a:r>
              <a:rPr lang="en-US" baseline="0" dirty="0" smtClean="0"/>
              <a:t>Many of my examples will consider localizing to a known map, but in most cases, extending it to SLAM is trivial – you just introduce unmatched features as new features – usually with a minimum spacing heuristic to make sure matching isn’t too difficult</a:t>
            </a:r>
            <a:endParaRPr lang="en-US" baseline="0" dirty="0" smtClean="0"/>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Let’s talk about some of the methods in literature</a:t>
            </a:r>
            <a:r>
              <a:rPr lang="en-US" baseline="0" dirty="0" smtClean="0"/>
              <a:t> regarding how we can address this problem</a:t>
            </a:r>
          </a:p>
          <a:p>
            <a:pPr lvl="1">
              <a:buFontTx/>
              <a:buChar char="-"/>
            </a:pPr>
            <a:r>
              <a:rPr lang="en-US" baseline="0" dirty="0" smtClean="0"/>
              <a:t>We begin with talking about feature descriptors</a:t>
            </a:r>
            <a:endParaRPr lang="en-US" dirty="0"/>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Starting with camera imagery, we have this scene of</a:t>
            </a:r>
            <a:r>
              <a:rPr lang="en-US" baseline="0" dirty="0" smtClean="0"/>
              <a:t> natural terrain</a:t>
            </a:r>
            <a:endParaRPr lang="en-US" dirty="0"/>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We can identify interesting points</a:t>
            </a:r>
            <a:r>
              <a:rPr lang="en-US" baseline="0" dirty="0" smtClean="0"/>
              <a:t> in the image to serve as our landmarks – in this case, we use SURF</a:t>
            </a:r>
          </a:p>
          <a:p>
            <a:pPr lvl="1">
              <a:buFontTx/>
              <a:buChar char="-"/>
            </a:pPr>
            <a:r>
              <a:rPr lang="en-US" baseline="0" dirty="0" smtClean="0"/>
              <a:t>For each of these interest points, we will attempt to uniquely describe them for data association</a:t>
            </a:r>
            <a:endParaRPr lang="en-US" dirty="0"/>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Feature descriptors are ways</a:t>
            </a:r>
            <a:r>
              <a:rPr lang="en-US" baseline="0" dirty="0" smtClean="0"/>
              <a:t> to describe an interest point using a mathematical signature</a:t>
            </a:r>
          </a:p>
          <a:p>
            <a:pPr lvl="1">
              <a:buFontTx/>
              <a:buChar char="-"/>
            </a:pPr>
            <a:r>
              <a:rPr lang="en-US" baseline="0" dirty="0" smtClean="0"/>
              <a:t>If unique, these can be matched and provide the data associations required</a:t>
            </a:r>
          </a:p>
          <a:p>
            <a:pPr lvl="1">
              <a:buFontTx/>
              <a:buChar char="-"/>
            </a:pPr>
            <a:r>
              <a:rPr lang="en-US" baseline="0" dirty="0" smtClean="0"/>
              <a:t>Since this is automated, mistakes will be make, but it can be corrected, as will be explained in the section on outlier rejection</a:t>
            </a:r>
          </a:p>
          <a:p>
            <a:pPr lvl="0">
              <a:buFontTx/>
              <a:buChar char="-"/>
            </a:pPr>
            <a:r>
              <a:rPr lang="en-US" baseline="0" dirty="0" smtClean="0"/>
              <a:t>Won’t go into too much detail on this because I’m sure there are much more qualified people in this room to explain the different varieties available</a:t>
            </a:r>
            <a:endParaRPr lang="en-US" dirty="0"/>
          </a:p>
        </p:txBody>
      </p:sp>
      <p:sp>
        <p:nvSpPr>
          <p:cNvPr id="4" name="Slide Number Placeholder 3"/>
          <p:cNvSpPr>
            <a:spLocks noGrp="1"/>
          </p:cNvSpPr>
          <p:nvPr>
            <p:ph type="sldNum" sz="quarter" idx="10"/>
          </p:nvPr>
        </p:nvSpPr>
        <p:spPr/>
        <p:txBody>
          <a:bodyPr/>
          <a:lstStyle/>
          <a:p>
            <a:pPr>
              <a:defRPr/>
            </a:pPr>
            <a:fld id="{2EB37797-BC39-D043-8DC0-C5DBE223612A}"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066800" y="26670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1076325" y="4067175"/>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066800" y="26670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076325" y="4067175"/>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17" descr="UTIAS.emf"/>
          <p:cNvPicPr>
            <a:picLocks noChangeAspect="1"/>
          </p:cNvPicPr>
          <p:nvPr userDrawn="1"/>
        </p:nvPicPr>
        <p:blipFill>
          <a:blip r:embed="rId2"/>
          <a:srcRect/>
          <a:stretch>
            <a:fillRect/>
          </a:stretch>
        </p:blipFill>
        <p:spPr bwMode="auto">
          <a:xfrm>
            <a:off x="8389938" y="304800"/>
            <a:ext cx="601662" cy="760413"/>
          </a:xfrm>
          <a:prstGeom prst="rect">
            <a:avLst/>
          </a:prstGeom>
          <a:noFill/>
          <a:ln w="9525">
            <a:noFill/>
            <a:miter lim="800000"/>
            <a:headEnd/>
            <a:tailEnd/>
          </a:ln>
        </p:spPr>
      </p:pic>
      <p:sp>
        <p:nvSpPr>
          <p:cNvPr id="8" name="Title 7"/>
          <p:cNvSpPr>
            <a:spLocks noGrp="1"/>
          </p:cNvSpPr>
          <p:nvPr>
            <p:ph type="ctrTitle"/>
          </p:nvPr>
        </p:nvSpPr>
        <p:spPr>
          <a:xfrm>
            <a:off x="1381125" y="2905125"/>
            <a:ext cx="6858000" cy="990600"/>
          </a:xfrm>
        </p:spPr>
        <p:txBody>
          <a:bodyPr anchor="t"/>
          <a:lstStyle>
            <a:lvl1pPr algn="r">
              <a:defRPr sz="3200">
                <a:solidFill>
                  <a:schemeClr val="bg1"/>
                </a:solidFill>
              </a:defRPr>
            </a:lvl1pPr>
          </a:lstStyle>
          <a:p>
            <a:r>
              <a:rPr lang="en-US" dirty="0" smtClean="0"/>
              <a:t>Click to edit </a:t>
            </a:r>
            <a:r>
              <a:rPr lang="en-US" dirty="0" smtClean="0"/>
              <a:t>Master </a:t>
            </a:r>
            <a:r>
              <a:rPr lang="en-US" dirty="0" smtClean="0"/>
              <a:t>title style</a:t>
            </a:r>
            <a:endParaRPr lang="en-US" dirty="0"/>
          </a:p>
        </p:txBody>
      </p:sp>
      <p:sp>
        <p:nvSpPr>
          <p:cNvPr id="9" name="Subtitle 8"/>
          <p:cNvSpPr>
            <a:spLocks noGrp="1"/>
          </p:cNvSpPr>
          <p:nvPr>
            <p:ph type="subTitle" idx="1"/>
          </p:nvPr>
        </p:nvSpPr>
        <p:spPr>
          <a:xfrm>
            <a:off x="1381125" y="4143375"/>
            <a:ext cx="6858000" cy="533400"/>
          </a:xfrm>
        </p:spPr>
        <p:txBody>
          <a:bodyPr/>
          <a:lstStyle>
            <a:lvl1pPr marL="0" indent="0" algn="r">
              <a:buNone/>
              <a:defRPr sz="2000">
                <a:solidFill>
                  <a:schemeClr val="accent1"/>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pic>
        <p:nvPicPr>
          <p:cNvPr id="11" name="Picture 10" descr="ASRLLOGOhighdpi.png"/>
          <p:cNvPicPr>
            <a:picLocks noChangeAspect="1"/>
          </p:cNvPicPr>
          <p:nvPr userDrawn="1"/>
        </p:nvPicPr>
        <p:blipFill>
          <a:blip r:embed="rId3"/>
          <a:stretch>
            <a:fillRect/>
          </a:stretch>
        </p:blipFill>
        <p:spPr>
          <a:xfrm>
            <a:off x="7425543" y="450301"/>
            <a:ext cx="761673" cy="40303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6500813"/>
            <a:ext cx="9144000" cy="357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Straight Connector 4"/>
          <p:cNvSpPr>
            <a:spLocks noChangeShapeType="1"/>
          </p:cNvSpPr>
          <p:nvPr/>
        </p:nvSpPr>
        <p:spPr bwMode="auto">
          <a:xfrm>
            <a:off x="457200" y="1143000"/>
            <a:ext cx="8229600" cy="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Isosceles Triangle 5"/>
          <p:cNvSpPr>
            <a:spLocks noChangeAspect="1"/>
          </p:cNvSpPr>
          <p:nvPr/>
        </p:nvSpPr>
        <p:spPr>
          <a:xfrm rot="5400000">
            <a:off x="146844" y="6614319"/>
            <a:ext cx="142875" cy="90487"/>
          </a:xfrm>
          <a:prstGeom prst="triangle">
            <a:avLst>
              <a:gd name="adj" fmla="val 50000"/>
            </a:avLst>
          </a:prstGeom>
          <a:solidFill>
            <a:schemeClr val="bg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0"/>
            <a:ext cx="9144000" cy="214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9" name="Straight Connector 8"/>
          <p:cNvCxnSpPr/>
          <p:nvPr userDrawn="1"/>
        </p:nvCxnSpPr>
        <p:spPr>
          <a:xfrm rot="5400000">
            <a:off x="7108825" y="6680200"/>
            <a:ext cx="357188"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Date Placeholder 13"/>
          <p:cNvSpPr txBox="1">
            <a:spLocks/>
          </p:cNvSpPr>
          <p:nvPr userDrawn="1"/>
        </p:nvSpPr>
        <p:spPr>
          <a:xfrm>
            <a:off x="6643688" y="6492875"/>
            <a:ext cx="642937" cy="365125"/>
          </a:xfrm>
          <a:prstGeom prst="rect">
            <a:avLst/>
          </a:prstGeom>
        </p:spPr>
        <p:txBody>
          <a:bodyPr>
            <a:prstTxWarp prst="textNoShape">
              <a:avLst/>
            </a:prstTxWarp>
          </a:bodyPr>
          <a:lstStyle/>
          <a:p>
            <a:pPr algn="ctr">
              <a:defRPr/>
            </a:pPr>
            <a:fld id="{D59EF6B3-38A6-634A-A834-DDD2D008C1E1}" type="slidenum">
              <a:rPr lang="en-US" sz="1400">
                <a:solidFill>
                  <a:schemeClr val="bg1"/>
                </a:solidFill>
                <a:latin typeface="Gill Sans MT" charset="0"/>
              </a:rPr>
              <a:pPr algn="ctr">
                <a:defRPr/>
              </a:pPr>
              <a:t>‹#›</a:t>
            </a:fld>
            <a:endParaRPr lang="en-US" sz="1400">
              <a:solidFill>
                <a:schemeClr val="bg1"/>
              </a:solidFill>
              <a:latin typeface="Gill Sans MT" charset="0"/>
            </a:endParaRPr>
          </a:p>
        </p:txBody>
      </p:sp>
      <p:pic>
        <p:nvPicPr>
          <p:cNvPr id="11" name="Picture 17" descr="UTIAS.emf"/>
          <p:cNvPicPr>
            <a:picLocks noChangeAspect="1"/>
          </p:cNvPicPr>
          <p:nvPr userDrawn="1"/>
        </p:nvPicPr>
        <p:blipFill>
          <a:blip r:embed="rId2"/>
          <a:srcRect/>
          <a:stretch>
            <a:fillRect/>
          </a:stretch>
        </p:blipFill>
        <p:spPr bwMode="auto">
          <a:xfrm>
            <a:off x="8389938" y="304800"/>
            <a:ext cx="601662" cy="760413"/>
          </a:xfrm>
          <a:prstGeom prst="rect">
            <a:avLst/>
          </a:prstGeom>
          <a:noFill/>
          <a:ln w="9525">
            <a:noFill/>
            <a:miter lim="800000"/>
            <a:headEnd/>
            <a:tailEnd/>
          </a:ln>
        </p:spPr>
      </p:pic>
      <p:sp>
        <p:nvSpPr>
          <p:cNvPr id="2" name="Title 1"/>
          <p:cNvSpPr>
            <a:spLocks noGrp="1"/>
          </p:cNvSpPr>
          <p:nvPr>
            <p:ph type="title"/>
          </p:nvPr>
        </p:nvSpPr>
        <p:spPr>
          <a:xfrm>
            <a:off x="457200" y="152400"/>
            <a:ext cx="8229600" cy="990584"/>
          </a:xfrm>
        </p:spPr>
        <p:txBody>
          <a:bodyPr/>
          <a:lstStyle/>
          <a:p>
            <a:r>
              <a:rPr lang="en-US" dirty="0" smtClean="0"/>
              <a:t>Click to edit Master title style</a:t>
            </a:r>
            <a:endParaRPr lang="en-US" dirty="0"/>
          </a:p>
        </p:txBody>
      </p:sp>
      <p:sp>
        <p:nvSpPr>
          <p:cNvPr id="8" name="Content Placeholder 7"/>
          <p:cNvSpPr>
            <a:spLocks noGrp="1"/>
          </p:cNvSpPr>
          <p:nvPr>
            <p:ph sz="quarter" idx="1"/>
          </p:nvPr>
        </p:nvSpPr>
        <p:spPr>
          <a:xfrm>
            <a:off x="457200" y="1219200"/>
            <a:ext cx="8229600" cy="49377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3"/>
          <p:cNvSpPr>
            <a:spLocks noGrp="1"/>
          </p:cNvSpPr>
          <p:nvPr>
            <p:ph type="dt" sz="half" idx="10"/>
          </p:nvPr>
        </p:nvSpPr>
        <p:spPr/>
        <p:txBody>
          <a:bodyPr/>
          <a:lstStyle>
            <a:lvl1pPr>
              <a:defRPr/>
            </a:lvl1pPr>
          </a:lstStyle>
          <a:p>
            <a:pPr>
              <a:defRPr/>
            </a:pPr>
            <a:fld id="{3CD6C96A-3676-174E-8BE0-E6F4888C387B}" type="datetime4">
              <a:rPr lang="en-US" smtClean="0"/>
              <a:pPr>
                <a:defRPr/>
              </a:pPr>
              <a:t>May 27, 2010</a:t>
            </a:fld>
            <a:endParaRPr lang="en-US" dirty="0"/>
          </a:p>
        </p:txBody>
      </p:sp>
      <p:sp>
        <p:nvSpPr>
          <p:cNvPr id="14" name="Slide Number Placeholder 22"/>
          <p:cNvSpPr>
            <a:spLocks noGrp="1"/>
          </p:cNvSpPr>
          <p:nvPr>
            <p:ph type="sldNum" sz="quarter" idx="12"/>
          </p:nvPr>
        </p:nvSpPr>
        <p:spPr/>
        <p:txBody>
          <a:bodyPr/>
          <a:lstStyle>
            <a:lvl1pPr algn="l" eaLnBrk="1" fontAlgn="auto" latinLnBrk="0" hangingPunct="1">
              <a:spcBef>
                <a:spcPts val="0"/>
              </a:spcBef>
              <a:spcAft>
                <a:spcPts val="0"/>
              </a:spcAft>
              <a:defRPr kumimoji="0" sz="1600" dirty="0">
                <a:solidFill>
                  <a:schemeClr val="bg1"/>
                </a:solidFill>
                <a:latin typeface="+mn-lt"/>
              </a:defRPr>
            </a:lvl1pPr>
          </a:lstStyle>
          <a:p>
            <a:pPr>
              <a:defRPr/>
            </a:pPr>
            <a:r>
              <a:rPr lang="en-US"/>
              <a:t>Chi Hay Tong</a:t>
            </a:r>
          </a:p>
        </p:txBody>
      </p:sp>
      <p:sp>
        <p:nvSpPr>
          <p:cNvPr id="15" name="Footer Placeholder 2"/>
          <p:cNvSpPr>
            <a:spLocks noGrp="1"/>
          </p:cNvSpPr>
          <p:nvPr>
            <p:ph type="ftr" sz="quarter" idx="3"/>
          </p:nvPr>
        </p:nvSpPr>
        <p:spPr>
          <a:xfrm>
            <a:off x="2500313" y="6492875"/>
            <a:ext cx="4143375" cy="365125"/>
          </a:xfrm>
          <a:prstGeom prst="rect">
            <a:avLst/>
          </a:prstGeom>
          <a:solidFill>
            <a:schemeClr val="accent2"/>
          </a:solidFill>
        </p:spPr>
        <p:txBody>
          <a:bodyPr vert="horz"/>
          <a:lstStyle>
            <a:lvl1pPr algn="ctr" eaLnBrk="1" fontAlgn="base" latinLnBrk="0" hangingPunct="1">
              <a:spcBef>
                <a:spcPct val="0"/>
              </a:spcBef>
              <a:spcAft>
                <a:spcPct val="0"/>
              </a:spcAft>
              <a:defRPr kumimoji="0" sz="1400" dirty="0">
                <a:solidFill>
                  <a:schemeClr val="tx2"/>
                </a:solidFill>
                <a:latin typeface="+mn-lt"/>
              </a:defRPr>
            </a:lvl1pPr>
          </a:lstStyle>
          <a:p>
            <a:pPr>
              <a:defRPr/>
            </a:pPr>
            <a:r>
              <a:rPr lang="en-CA" dirty="0" smtClean="0"/>
              <a:t>CRV 2010 SLAM Camp: Outlier Rejection Tutorial</a:t>
            </a:r>
            <a:endParaRPr lang="en-CA" dirty="0"/>
          </a:p>
        </p:txBody>
      </p:sp>
      <p:pic>
        <p:nvPicPr>
          <p:cNvPr id="16" name="Picture 15" descr="ASRLLOGOhighdpi.png"/>
          <p:cNvPicPr>
            <a:picLocks noChangeAspect="1"/>
          </p:cNvPicPr>
          <p:nvPr userDrawn="1"/>
        </p:nvPicPr>
        <p:blipFill>
          <a:blip r:embed="rId3"/>
          <a:stretch>
            <a:fillRect/>
          </a:stretch>
        </p:blipFill>
        <p:spPr>
          <a:xfrm>
            <a:off x="7425543" y="450301"/>
            <a:ext cx="761673" cy="40303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6500813"/>
            <a:ext cx="9144000" cy="357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 name="Isosceles Triangle 5"/>
          <p:cNvSpPr>
            <a:spLocks noChangeAspect="1"/>
          </p:cNvSpPr>
          <p:nvPr/>
        </p:nvSpPr>
        <p:spPr>
          <a:xfrm rot="5400000">
            <a:off x="146844" y="6614319"/>
            <a:ext cx="142875" cy="90487"/>
          </a:xfrm>
          <a:prstGeom prst="triangle">
            <a:avLst>
              <a:gd name="adj" fmla="val 50000"/>
            </a:avLst>
          </a:prstGeom>
          <a:solidFill>
            <a:schemeClr val="bg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0"/>
            <a:ext cx="9144000" cy="214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9" name="Straight Connector 8"/>
          <p:cNvCxnSpPr/>
          <p:nvPr userDrawn="1"/>
        </p:nvCxnSpPr>
        <p:spPr>
          <a:xfrm rot="5400000">
            <a:off x="7108825" y="6680200"/>
            <a:ext cx="357188"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Date Placeholder 13"/>
          <p:cNvSpPr txBox="1">
            <a:spLocks/>
          </p:cNvSpPr>
          <p:nvPr userDrawn="1"/>
        </p:nvSpPr>
        <p:spPr>
          <a:xfrm>
            <a:off x="6643688" y="6492875"/>
            <a:ext cx="642937" cy="365125"/>
          </a:xfrm>
          <a:prstGeom prst="rect">
            <a:avLst/>
          </a:prstGeom>
        </p:spPr>
        <p:txBody>
          <a:bodyPr>
            <a:prstTxWarp prst="textNoShape">
              <a:avLst/>
            </a:prstTxWarp>
          </a:bodyPr>
          <a:lstStyle/>
          <a:p>
            <a:pPr algn="ctr">
              <a:defRPr/>
            </a:pPr>
            <a:fld id="{D59EF6B3-38A6-634A-A834-DDD2D008C1E1}" type="slidenum">
              <a:rPr lang="en-US" sz="1400">
                <a:solidFill>
                  <a:schemeClr val="bg1"/>
                </a:solidFill>
                <a:latin typeface="Gill Sans MT" charset="0"/>
              </a:rPr>
              <a:pPr algn="ctr">
                <a:defRPr/>
              </a:pPr>
              <a:t>‹#›</a:t>
            </a:fld>
            <a:endParaRPr lang="en-US" sz="1400">
              <a:solidFill>
                <a:schemeClr val="bg1"/>
              </a:solidFill>
              <a:latin typeface="Gill Sans MT" charset="0"/>
            </a:endParaRPr>
          </a:p>
        </p:txBody>
      </p:sp>
      <p:sp>
        <p:nvSpPr>
          <p:cNvPr id="8" name="Content Placeholder 7"/>
          <p:cNvSpPr>
            <a:spLocks noGrp="1"/>
          </p:cNvSpPr>
          <p:nvPr>
            <p:ph sz="quarter" idx="1"/>
          </p:nvPr>
        </p:nvSpPr>
        <p:spPr>
          <a:xfrm>
            <a:off x="163093" y="320842"/>
            <a:ext cx="8833853" cy="6042526"/>
          </a:xfrm>
        </p:spPr>
        <p:txBody>
          <a:bodyPr/>
          <a:lstStyle>
            <a:lvl1pPr algn="l">
              <a:defRPr/>
            </a:lvl1pPr>
            <a:lvl2pPr algn="l">
              <a:defRPr/>
            </a:lvl2pPr>
            <a:lvl3pPr algn="l">
              <a:defRPr/>
            </a:lvl3pPr>
            <a:lvl4pPr algn="l">
              <a:defRPr/>
            </a:lvl4pPr>
            <a:lvl5pPr algn="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3"/>
          <p:cNvSpPr>
            <a:spLocks noGrp="1"/>
          </p:cNvSpPr>
          <p:nvPr>
            <p:ph type="dt" sz="half" idx="10"/>
          </p:nvPr>
        </p:nvSpPr>
        <p:spPr/>
        <p:txBody>
          <a:bodyPr/>
          <a:lstStyle>
            <a:lvl1pPr>
              <a:defRPr/>
            </a:lvl1pPr>
          </a:lstStyle>
          <a:p>
            <a:pPr>
              <a:defRPr/>
            </a:pPr>
            <a:fld id="{3CD6C96A-3676-174E-8BE0-E6F4888C387B}" type="datetime4">
              <a:rPr lang="en-US" smtClean="0"/>
              <a:pPr>
                <a:defRPr/>
              </a:pPr>
              <a:t>May 27, 2010</a:t>
            </a:fld>
            <a:endParaRPr lang="en-US" dirty="0"/>
          </a:p>
        </p:txBody>
      </p:sp>
      <p:sp>
        <p:nvSpPr>
          <p:cNvPr id="14" name="Slide Number Placeholder 22"/>
          <p:cNvSpPr>
            <a:spLocks noGrp="1"/>
          </p:cNvSpPr>
          <p:nvPr>
            <p:ph type="sldNum" sz="quarter" idx="12"/>
          </p:nvPr>
        </p:nvSpPr>
        <p:spPr/>
        <p:txBody>
          <a:bodyPr/>
          <a:lstStyle>
            <a:lvl1pPr algn="l" eaLnBrk="1" fontAlgn="auto" latinLnBrk="0" hangingPunct="1">
              <a:spcBef>
                <a:spcPts val="0"/>
              </a:spcBef>
              <a:spcAft>
                <a:spcPts val="0"/>
              </a:spcAft>
              <a:defRPr kumimoji="0" sz="1600" dirty="0">
                <a:solidFill>
                  <a:schemeClr val="bg1"/>
                </a:solidFill>
                <a:latin typeface="+mn-lt"/>
              </a:defRPr>
            </a:lvl1pPr>
          </a:lstStyle>
          <a:p>
            <a:pPr>
              <a:defRPr/>
            </a:pPr>
            <a:r>
              <a:rPr lang="en-US"/>
              <a:t>Chi Hay Tong</a:t>
            </a:r>
          </a:p>
        </p:txBody>
      </p:sp>
      <p:sp>
        <p:nvSpPr>
          <p:cNvPr id="15" name="Footer Placeholder 2"/>
          <p:cNvSpPr>
            <a:spLocks noGrp="1"/>
          </p:cNvSpPr>
          <p:nvPr>
            <p:ph type="ftr" sz="quarter" idx="3"/>
          </p:nvPr>
        </p:nvSpPr>
        <p:spPr>
          <a:xfrm>
            <a:off x="2500313" y="6492875"/>
            <a:ext cx="4143375" cy="365125"/>
          </a:xfrm>
          <a:prstGeom prst="rect">
            <a:avLst/>
          </a:prstGeom>
          <a:solidFill>
            <a:schemeClr val="accent2"/>
          </a:solidFill>
        </p:spPr>
        <p:txBody>
          <a:bodyPr vert="horz"/>
          <a:lstStyle>
            <a:lvl1pPr algn="ctr" eaLnBrk="1" fontAlgn="base" latinLnBrk="0" hangingPunct="1">
              <a:spcBef>
                <a:spcPct val="0"/>
              </a:spcBef>
              <a:spcAft>
                <a:spcPct val="0"/>
              </a:spcAft>
              <a:defRPr kumimoji="0" sz="1400" dirty="0">
                <a:solidFill>
                  <a:schemeClr val="tx2"/>
                </a:solidFill>
                <a:latin typeface="+mn-lt"/>
              </a:defRPr>
            </a:lvl1pPr>
          </a:lstStyle>
          <a:p>
            <a:pPr>
              <a:defRPr/>
            </a:pPr>
            <a:r>
              <a:rPr lang="en-CA" dirty="0" smtClean="0"/>
              <a:t>CRV 2010 SLAM Camp: Outlier Rejection Tutorial</a:t>
            </a:r>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1224744"/>
            <a:ext cx="4038600" cy="4901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9" name="Content Placeholder 3"/>
          <p:cNvSpPr>
            <a:spLocks noGrp="1"/>
          </p:cNvSpPr>
          <p:nvPr>
            <p:ph sz="half" idx="2"/>
          </p:nvPr>
        </p:nvSpPr>
        <p:spPr>
          <a:xfrm>
            <a:off x="4648200" y="1224744"/>
            <a:ext cx="4038600" cy="4901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pPr>
              <a:defRPr/>
            </a:pPr>
            <a:fld id="{AD0AEF59-9741-5F48-87E4-9CBA1CEA711F}"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smtClean="0"/>
              <a:t>Chi Hay Tong</a:t>
            </a:r>
            <a:endParaRPr lang="en-US"/>
          </a:p>
        </p:txBody>
      </p:sp>
      <p:sp>
        <p:nvSpPr>
          <p:cNvPr id="10" name="Footer Placeholder 2"/>
          <p:cNvSpPr>
            <a:spLocks noGrp="1"/>
          </p:cNvSpPr>
          <p:nvPr>
            <p:ph type="ftr" sz="quarter" idx="3"/>
          </p:nvPr>
        </p:nvSpPr>
        <p:spPr>
          <a:xfrm>
            <a:off x="2500313" y="6492875"/>
            <a:ext cx="4143375" cy="365125"/>
          </a:xfrm>
          <a:prstGeom prst="rect">
            <a:avLst/>
          </a:prstGeom>
          <a:solidFill>
            <a:schemeClr val="accent2"/>
          </a:solidFill>
        </p:spPr>
        <p:txBody>
          <a:bodyPr vert="horz"/>
          <a:lstStyle>
            <a:lvl1pPr algn="ctr" eaLnBrk="1" fontAlgn="base" latinLnBrk="0" hangingPunct="1">
              <a:spcBef>
                <a:spcPct val="0"/>
              </a:spcBef>
              <a:spcAft>
                <a:spcPct val="0"/>
              </a:spcAft>
              <a:defRPr kumimoji="0" sz="1400" dirty="0">
                <a:solidFill>
                  <a:schemeClr val="tx2"/>
                </a:solidFill>
                <a:latin typeface="+mn-lt"/>
              </a:defRPr>
            </a:lvl1pPr>
          </a:lstStyle>
          <a:p>
            <a:pPr>
              <a:defRPr/>
            </a:pPr>
            <a:r>
              <a:rPr lang="en-CA" dirty="0" smtClean="0"/>
              <a:t>CRV 2010 SLAM Camp: Outlier Rejection Tutorial</a:t>
            </a:r>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r>
              <a:rPr lang="en-US"/>
              <a:t>April 13, 2009</a:t>
            </a:r>
          </a:p>
        </p:txBody>
      </p:sp>
      <p:sp>
        <p:nvSpPr>
          <p:cNvPr id="3" name="Slide Number Placeholder 22"/>
          <p:cNvSpPr>
            <a:spLocks noGrp="1"/>
          </p:cNvSpPr>
          <p:nvPr>
            <p:ph type="sldNum" sz="quarter" idx="11"/>
          </p:nvPr>
        </p:nvSpPr>
        <p:spPr/>
        <p:txBody>
          <a:bodyPr/>
          <a:lstStyle>
            <a:lvl1pPr>
              <a:defRPr/>
            </a:lvl1pPr>
          </a:lstStyle>
          <a:p>
            <a:pPr>
              <a:defRPr/>
            </a:pPr>
            <a:r>
              <a:rPr lang="en-US"/>
              <a:t>Chi Hay Tong</a:t>
            </a:r>
          </a:p>
        </p:txBody>
      </p:sp>
      <p:sp>
        <p:nvSpPr>
          <p:cNvPr id="4" name="Footer Placeholder 2"/>
          <p:cNvSpPr>
            <a:spLocks noGrp="1"/>
          </p:cNvSpPr>
          <p:nvPr>
            <p:ph type="ftr" sz="quarter" idx="12"/>
          </p:nvPr>
        </p:nvSpPr>
        <p:spPr/>
        <p:txBody>
          <a:bodyPr/>
          <a:lstStyle>
            <a:lvl1pPr>
              <a:defRPr/>
            </a:lvl1pPr>
          </a:lstStyle>
          <a:p>
            <a:pPr>
              <a:defRPr/>
            </a:pPr>
            <a:r>
              <a:rPr lang="en-US"/>
              <a:t>Autonomous 3D Worksite Mapping</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emf"/><Relationship Id="rId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6500813"/>
            <a:ext cx="9144000" cy="357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27"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Text Placeholder 12"/>
          <p:cNvSpPr>
            <a:spLocks noGrp="1"/>
          </p:cNvSpPr>
          <p:nvPr>
            <p:ph type="body" idx="1"/>
          </p:nvPr>
        </p:nvSpPr>
        <p:spPr bwMode="auto">
          <a:xfrm>
            <a:off x="457200" y="12192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7286625" y="6492875"/>
            <a:ext cx="1860550" cy="365125"/>
          </a:xfrm>
          <a:prstGeom prst="rect">
            <a:avLst/>
          </a:prstGeom>
        </p:spPr>
        <p:txBody>
          <a:bodyPr vert="horz" wrap="square" lIns="91440" tIns="45720" rIns="91440" bIns="45720" numCol="1" anchor="t" anchorCtr="0" compatLnSpc="1">
            <a:prstTxWarp prst="textNoShape">
              <a:avLst/>
            </a:prstTxWarp>
          </a:bodyPr>
          <a:lstStyle>
            <a:lvl1pPr algn="ctr">
              <a:defRPr sz="1400">
                <a:solidFill>
                  <a:schemeClr val="bg1"/>
                </a:solidFill>
                <a:latin typeface="Gill Sans MT" charset="0"/>
              </a:defRPr>
            </a:lvl1pPr>
          </a:lstStyle>
          <a:p>
            <a:pPr>
              <a:defRPr/>
            </a:pPr>
            <a:fld id="{AD0AEF59-9741-5F48-87E4-9CBA1CEA711F}" type="datetime4">
              <a:rPr lang="en-US" smtClean="0"/>
              <a:pPr>
                <a:defRPr/>
              </a:pPr>
              <a:t>May 27, 2010</a:t>
            </a:fld>
            <a:endParaRPr lang="en-US" dirty="0"/>
          </a:p>
        </p:txBody>
      </p:sp>
      <p:sp>
        <p:nvSpPr>
          <p:cNvPr id="3" name="Footer Placeholder 2"/>
          <p:cNvSpPr>
            <a:spLocks noGrp="1"/>
          </p:cNvSpPr>
          <p:nvPr>
            <p:ph type="ftr" sz="quarter" idx="3"/>
          </p:nvPr>
        </p:nvSpPr>
        <p:spPr>
          <a:xfrm>
            <a:off x="2500313" y="6492875"/>
            <a:ext cx="4143375" cy="365125"/>
          </a:xfrm>
          <a:prstGeom prst="rect">
            <a:avLst/>
          </a:prstGeom>
          <a:solidFill>
            <a:schemeClr val="accent2"/>
          </a:solidFill>
        </p:spPr>
        <p:txBody>
          <a:bodyPr vert="horz"/>
          <a:lstStyle>
            <a:lvl1pPr algn="ctr" eaLnBrk="1" fontAlgn="base" latinLnBrk="0" hangingPunct="1">
              <a:spcBef>
                <a:spcPct val="0"/>
              </a:spcBef>
              <a:spcAft>
                <a:spcPct val="0"/>
              </a:spcAft>
              <a:defRPr kumimoji="0" sz="1400" dirty="0">
                <a:solidFill>
                  <a:schemeClr val="tx2"/>
                </a:solidFill>
                <a:latin typeface="+mn-lt"/>
              </a:defRPr>
            </a:lvl1pPr>
          </a:lstStyle>
          <a:p>
            <a:pPr>
              <a:defRPr/>
            </a:pPr>
            <a:r>
              <a:rPr lang="en-CA" dirty="0" smtClean="0"/>
              <a:t>CRV 2010 SLAM Camp: Outlier Rejection Tutorial</a:t>
            </a:r>
            <a:endParaRPr lang="en-CA" dirty="0"/>
          </a:p>
        </p:txBody>
      </p:sp>
      <p:sp>
        <p:nvSpPr>
          <p:cNvPr id="23" name="Slide Number Placeholder 22"/>
          <p:cNvSpPr>
            <a:spLocks noGrp="1"/>
          </p:cNvSpPr>
          <p:nvPr>
            <p:ph type="sldNum" sz="quarter" idx="4"/>
          </p:nvPr>
        </p:nvSpPr>
        <p:spPr>
          <a:xfrm>
            <a:off x="357188" y="6492875"/>
            <a:ext cx="1981200" cy="365125"/>
          </a:xfrm>
          <a:prstGeom prst="rect">
            <a:avLst/>
          </a:prstGeom>
        </p:spPr>
        <p:txBody>
          <a:bodyPr vert="horz"/>
          <a:lstStyle>
            <a:lvl1pPr algn="l" eaLnBrk="1" fontAlgn="auto" latinLnBrk="0" hangingPunct="1">
              <a:spcBef>
                <a:spcPts val="0"/>
              </a:spcBef>
              <a:spcAft>
                <a:spcPts val="0"/>
              </a:spcAft>
              <a:defRPr kumimoji="0" sz="1600" dirty="0">
                <a:solidFill>
                  <a:schemeClr val="bg1"/>
                </a:solidFill>
                <a:latin typeface="+mn-lt"/>
              </a:defRPr>
            </a:lvl1pPr>
          </a:lstStyle>
          <a:p>
            <a:pPr>
              <a:defRPr/>
            </a:pPr>
            <a:r>
              <a:rPr lang="en-US"/>
              <a:t>Chi Hay Tong</a:t>
            </a: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Isosceles Triangle 9"/>
          <p:cNvSpPr>
            <a:spLocks noChangeAspect="1"/>
          </p:cNvSpPr>
          <p:nvPr/>
        </p:nvSpPr>
        <p:spPr>
          <a:xfrm rot="5400000">
            <a:off x="146844" y="6614319"/>
            <a:ext cx="142875" cy="90487"/>
          </a:xfrm>
          <a:prstGeom prst="triangle">
            <a:avLst>
              <a:gd name="adj" fmla="val 50000"/>
            </a:avLst>
          </a:prstGeom>
          <a:solidFill>
            <a:schemeClr val="bg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userDrawn="1"/>
        </p:nvSpPr>
        <p:spPr>
          <a:xfrm>
            <a:off x="0" y="0"/>
            <a:ext cx="9144000" cy="214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1035" name="Picture 17" descr="UTIAS.emf"/>
          <p:cNvPicPr>
            <a:picLocks noChangeAspect="1"/>
          </p:cNvPicPr>
          <p:nvPr userDrawn="1"/>
        </p:nvPicPr>
        <p:blipFill>
          <a:blip r:embed="rId7"/>
          <a:srcRect/>
          <a:stretch>
            <a:fillRect/>
          </a:stretch>
        </p:blipFill>
        <p:spPr bwMode="auto">
          <a:xfrm>
            <a:off x="8389938" y="304800"/>
            <a:ext cx="601662" cy="760413"/>
          </a:xfrm>
          <a:prstGeom prst="rect">
            <a:avLst/>
          </a:prstGeom>
          <a:noFill/>
          <a:ln w="9525">
            <a:noFill/>
            <a:miter lim="800000"/>
            <a:headEnd/>
            <a:tailEnd/>
          </a:ln>
        </p:spPr>
      </p:pic>
      <p:cxnSp>
        <p:nvCxnSpPr>
          <p:cNvPr id="21" name="Straight Connector 20"/>
          <p:cNvCxnSpPr/>
          <p:nvPr userDrawn="1"/>
        </p:nvCxnSpPr>
        <p:spPr>
          <a:xfrm rot="5400000">
            <a:off x="7108825" y="6680200"/>
            <a:ext cx="357188"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Date Placeholder 13"/>
          <p:cNvSpPr txBox="1">
            <a:spLocks/>
          </p:cNvSpPr>
          <p:nvPr userDrawn="1"/>
        </p:nvSpPr>
        <p:spPr>
          <a:xfrm>
            <a:off x="6643688" y="6492875"/>
            <a:ext cx="642937" cy="365125"/>
          </a:xfrm>
          <a:prstGeom prst="rect">
            <a:avLst/>
          </a:prstGeom>
        </p:spPr>
        <p:txBody>
          <a:bodyPr>
            <a:prstTxWarp prst="textNoShape">
              <a:avLst/>
            </a:prstTxWarp>
          </a:bodyPr>
          <a:lstStyle/>
          <a:p>
            <a:pPr algn="ctr">
              <a:defRPr/>
            </a:pPr>
            <a:fld id="{A7E375DF-61AB-9845-9D21-7344864BB935}" type="slidenum">
              <a:rPr lang="en-US" sz="1400">
                <a:solidFill>
                  <a:schemeClr val="bg1"/>
                </a:solidFill>
                <a:latin typeface="Gill Sans MT" charset="0"/>
              </a:rPr>
              <a:pPr algn="ctr">
                <a:defRPr/>
              </a:pPr>
              <a:t>‹#›</a:t>
            </a:fld>
            <a:endParaRPr lang="en-US" sz="1400">
              <a:solidFill>
                <a:schemeClr val="bg1"/>
              </a:solidFill>
              <a:latin typeface="Gill Sans MT" charset="0"/>
            </a:endParaRPr>
          </a:p>
        </p:txBody>
      </p:sp>
      <p:pic>
        <p:nvPicPr>
          <p:cNvPr id="17" name="Picture 16" descr="ASRLLOGOhighdpi.png"/>
          <p:cNvPicPr>
            <a:picLocks noChangeAspect="1"/>
          </p:cNvPicPr>
          <p:nvPr userDrawn="1"/>
        </p:nvPicPr>
        <p:blipFill>
          <a:blip r:embed="rId8"/>
          <a:stretch>
            <a:fillRect/>
          </a:stretch>
        </p:blipFill>
        <p:spPr>
          <a:xfrm>
            <a:off x="7425543" y="450301"/>
            <a:ext cx="761673" cy="403031"/>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Lst>
  <p:hf hdr="0"/>
  <p:txStyles>
    <p:titleStyle>
      <a:lvl1pPr algn="l" rtl="0" eaLnBrk="0" fontAlgn="base" hangingPunct="0">
        <a:spcBef>
          <a:spcPct val="0"/>
        </a:spcBef>
        <a:spcAft>
          <a:spcPct val="0"/>
        </a:spcAft>
        <a:defRPr sz="3200" kern="1200">
          <a:solidFill>
            <a:schemeClr val="accent1"/>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accent1"/>
          </a:solidFill>
          <a:latin typeface="Bookman Old Style" pitchFamily="18" charset="0"/>
          <a:ea typeface="ＭＳ Ｐゴシック" charset="-128"/>
          <a:cs typeface="ＭＳ Ｐゴシック" charset="-128"/>
        </a:defRPr>
      </a:lvl2pPr>
      <a:lvl3pPr algn="l" rtl="0" eaLnBrk="0" fontAlgn="base" hangingPunct="0">
        <a:spcBef>
          <a:spcPct val="0"/>
        </a:spcBef>
        <a:spcAft>
          <a:spcPct val="0"/>
        </a:spcAft>
        <a:defRPr sz="3200">
          <a:solidFill>
            <a:schemeClr val="accent1"/>
          </a:solidFill>
          <a:latin typeface="Bookman Old Style" pitchFamily="18" charset="0"/>
          <a:ea typeface="ＭＳ Ｐゴシック" charset="-128"/>
          <a:cs typeface="ＭＳ Ｐゴシック" charset="-128"/>
        </a:defRPr>
      </a:lvl3pPr>
      <a:lvl4pPr algn="l" rtl="0" eaLnBrk="0" fontAlgn="base" hangingPunct="0">
        <a:spcBef>
          <a:spcPct val="0"/>
        </a:spcBef>
        <a:spcAft>
          <a:spcPct val="0"/>
        </a:spcAft>
        <a:defRPr sz="3200">
          <a:solidFill>
            <a:schemeClr val="accent1"/>
          </a:solidFill>
          <a:latin typeface="Bookman Old Style" pitchFamily="18" charset="0"/>
          <a:ea typeface="ＭＳ Ｐゴシック" charset="-128"/>
          <a:cs typeface="ＭＳ Ｐゴシック" charset="-128"/>
        </a:defRPr>
      </a:lvl4pPr>
      <a:lvl5pPr algn="l" rtl="0" eaLnBrk="0" fontAlgn="base" hangingPunct="0">
        <a:spcBef>
          <a:spcPct val="0"/>
        </a:spcBef>
        <a:spcAft>
          <a:spcPct val="0"/>
        </a:spcAft>
        <a:defRPr sz="3200">
          <a:solidFill>
            <a:schemeClr val="accent1"/>
          </a:solidFill>
          <a:latin typeface="Bookman Old Style" pitchFamily="18" charset="0"/>
          <a:ea typeface="ＭＳ Ｐゴシック" charset="-128"/>
          <a:cs typeface="ＭＳ Ｐゴシック" charset="-128"/>
        </a:defRPr>
      </a:lvl5pPr>
      <a:lvl6pPr marL="457200" algn="l" rtl="0" fontAlgn="base">
        <a:spcBef>
          <a:spcPct val="0"/>
        </a:spcBef>
        <a:spcAft>
          <a:spcPct val="0"/>
        </a:spcAft>
        <a:defRPr sz="3200">
          <a:solidFill>
            <a:schemeClr val="accent1"/>
          </a:solidFill>
          <a:latin typeface="Bookman Old Style" pitchFamily="18" charset="0"/>
        </a:defRPr>
      </a:lvl6pPr>
      <a:lvl7pPr marL="914400" algn="l" rtl="0" fontAlgn="base">
        <a:spcBef>
          <a:spcPct val="0"/>
        </a:spcBef>
        <a:spcAft>
          <a:spcPct val="0"/>
        </a:spcAft>
        <a:defRPr sz="3200">
          <a:solidFill>
            <a:schemeClr val="accent1"/>
          </a:solidFill>
          <a:latin typeface="Bookman Old Style" pitchFamily="18" charset="0"/>
        </a:defRPr>
      </a:lvl7pPr>
      <a:lvl8pPr marL="1371600" algn="l" rtl="0" fontAlgn="base">
        <a:spcBef>
          <a:spcPct val="0"/>
        </a:spcBef>
        <a:spcAft>
          <a:spcPct val="0"/>
        </a:spcAft>
        <a:defRPr sz="3200">
          <a:solidFill>
            <a:schemeClr val="accent1"/>
          </a:solidFill>
          <a:latin typeface="Bookman Old Style" pitchFamily="18" charset="0"/>
        </a:defRPr>
      </a:lvl8pPr>
      <a:lvl9pPr marL="1828800" algn="l" rtl="0" fontAlgn="base">
        <a:spcBef>
          <a:spcPct val="0"/>
        </a:spcBef>
        <a:spcAft>
          <a:spcPct val="0"/>
        </a:spcAft>
        <a:defRPr sz="3200">
          <a:solidFill>
            <a:schemeClr val="accent1"/>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charset="2"/>
        <a:buChar char=""/>
        <a:defRPr sz="2600" kern="1200">
          <a:solidFill>
            <a:schemeClr val="tx1"/>
          </a:solidFill>
          <a:latin typeface="+mn-lt"/>
          <a:ea typeface="ＭＳ Ｐゴシック" charset="-128"/>
          <a:cs typeface="ＭＳ Ｐゴシック" charset="-128"/>
        </a:defRPr>
      </a:lvl1pPr>
      <a:lvl2pPr marL="547688" indent="-273050" algn="l" rtl="0" eaLnBrk="0" fontAlgn="base" hangingPunct="0">
        <a:spcBef>
          <a:spcPts val="500"/>
        </a:spcBef>
        <a:spcAft>
          <a:spcPct val="0"/>
        </a:spcAft>
        <a:buClr>
          <a:schemeClr val="accent2"/>
        </a:buClr>
        <a:buSzPct val="76000"/>
        <a:buFont typeface="Wingdings 3" charset="2"/>
        <a:buChar char=""/>
        <a:defRPr sz="23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charset="2"/>
        <a:buChar char=""/>
        <a:defRPr sz="2000" kern="1200">
          <a:solidFill>
            <a:schemeClr val="accent1"/>
          </a:solidFill>
          <a:latin typeface="+mn-lt"/>
          <a:ea typeface="ＭＳ Ｐゴシック" charset="-128"/>
          <a:cs typeface="+mn-cs"/>
        </a:defRPr>
      </a:lvl3pPr>
      <a:lvl4pPr marL="1096963" indent="-228600" algn="l" rtl="0" eaLnBrk="0" fontAlgn="base" hangingPunct="0">
        <a:spcBef>
          <a:spcPts val="400"/>
        </a:spcBef>
        <a:spcAft>
          <a:spcPct val="0"/>
        </a:spcAft>
        <a:buClr>
          <a:srgbClr val="8BA2B4"/>
        </a:buClr>
        <a:buSzPct val="70000"/>
        <a:buFont typeface="Wingdings" charset="2"/>
        <a:buChar char=""/>
        <a:defRPr sz="2000" kern="1200">
          <a:solidFill>
            <a:schemeClr val="accent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charset="2"/>
        <a:buChar char=""/>
        <a:defRPr sz="1600" kern="1200">
          <a:solidFill>
            <a:schemeClr val="accent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d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df"/><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df"/><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19.png"/><Relationship Id="rId1" Type="http://schemas.openxmlformats.org/officeDocument/2006/relationships/video" Target="file://localhost/Users/chi/Research/svn/papers/Chi/PS-2009-CT003%20(PM2)/figs/Flyby%20-%20run%2011%20BA.avi" TargetMode="Externa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20.png"/><Relationship Id="rId1" Type="http://schemas.openxmlformats.org/officeDocument/2006/relationships/video" Target="file://localhost/Users/chi/Research/svn/papers/Chi/PS-2009-CT003%20(PM2)/figs/Flyby%20-%20run%2011%20OR.avi" TargetMode="Externa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d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df"/><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df"/><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143000" y="2667000"/>
            <a:ext cx="6858000" cy="1143000"/>
          </a:xfrm>
        </p:spPr>
        <p:txBody>
          <a:bodyPr/>
          <a:lstStyle/>
          <a:p>
            <a:pPr eaLnBrk="1" hangingPunct="1"/>
            <a:r>
              <a:rPr lang="en-CA" sz="2900" dirty="0" smtClean="0">
                <a:solidFill>
                  <a:schemeClr val="tx1"/>
                </a:solidFill>
              </a:rPr>
              <a:t>Data Association and Outlier Rejection Techniques for SLAM</a:t>
            </a:r>
            <a:endParaRPr lang="en-CA" sz="2900" dirty="0">
              <a:solidFill>
                <a:schemeClr val="tx1"/>
              </a:solidFill>
            </a:endParaRPr>
          </a:p>
        </p:txBody>
      </p:sp>
      <p:sp>
        <p:nvSpPr>
          <p:cNvPr id="3" name="Subtitle 2"/>
          <p:cNvSpPr>
            <a:spLocks noGrp="1"/>
          </p:cNvSpPr>
          <p:nvPr>
            <p:ph type="subTitle" idx="1"/>
          </p:nvPr>
        </p:nvSpPr>
        <p:spPr>
          <a:xfrm>
            <a:off x="1143000" y="4191000"/>
            <a:ext cx="6858000" cy="533400"/>
          </a:xfrm>
        </p:spPr>
        <p:txBody>
          <a:bodyPr>
            <a:normAutofit/>
          </a:bodyPr>
          <a:lstStyle/>
          <a:p>
            <a:pPr eaLnBrk="1" hangingPunct="1">
              <a:defRPr/>
            </a:pPr>
            <a:r>
              <a:rPr lang="en-CA" dirty="0" smtClean="0"/>
              <a:t>Chi Hay Tong | CRV 2010 SLAM Camp</a:t>
            </a:r>
            <a:endParaRPr lang="en-CA" dirty="0"/>
          </a:p>
        </p:txBody>
      </p:sp>
      <p:sp>
        <p:nvSpPr>
          <p:cNvPr id="5124" name="TextBox 4"/>
          <p:cNvSpPr txBox="1">
            <a:spLocks noChangeArrowheads="1"/>
          </p:cNvSpPr>
          <p:nvPr/>
        </p:nvSpPr>
        <p:spPr bwMode="auto">
          <a:xfrm>
            <a:off x="990600" y="4800600"/>
            <a:ext cx="7358063" cy="338138"/>
          </a:xfrm>
          <a:prstGeom prst="rect">
            <a:avLst/>
          </a:prstGeom>
          <a:noFill/>
          <a:ln w="9525">
            <a:noFill/>
            <a:miter lim="800000"/>
            <a:headEnd/>
            <a:tailEnd/>
          </a:ln>
        </p:spPr>
        <p:txBody>
          <a:bodyPr>
            <a:prstTxWarp prst="textNoShape">
              <a:avLst/>
            </a:prstTxWarp>
            <a:spAutoFit/>
          </a:bodyPr>
          <a:lstStyle/>
          <a:p>
            <a:pPr algn="r"/>
            <a:fld id="{C7B46441-C881-204F-B5CD-EB379710CFDA}" type="datetime4">
              <a:rPr lang="en-CA" sz="1600">
                <a:latin typeface="Gill Sans MT" charset="0"/>
              </a:rPr>
              <a:pPr algn="r"/>
              <a:t>May 27, 2010</a:t>
            </a:fld>
            <a:endParaRPr lang="en-CA" sz="1600">
              <a:solidFill>
                <a:schemeClr val="accent1"/>
              </a:solidFill>
              <a:latin typeface="Gill Sans MT"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Feature Descriptors </a:t>
            </a:r>
            <a:r>
              <a:rPr lang="en-US" dirty="0" smtClean="0"/>
              <a:t>| Point Cloud Features</a:t>
            </a:r>
            <a:endParaRPr lang="en-US" dirty="0"/>
          </a:p>
        </p:txBody>
      </p:sp>
      <p:sp>
        <p:nvSpPr>
          <p:cNvPr id="3" name="Content Placeholder 2"/>
          <p:cNvSpPr>
            <a:spLocks noGrp="1"/>
          </p:cNvSpPr>
          <p:nvPr>
            <p:ph sz="quarter" idx="1"/>
          </p:nvPr>
        </p:nvSpPr>
        <p:spPr/>
        <p:txBody>
          <a:bodyPr/>
          <a:lstStyle/>
          <a:p>
            <a:r>
              <a:rPr lang="en-US" dirty="0" smtClean="0"/>
              <a:t>Spin Images [Johnson, 1997]</a:t>
            </a:r>
          </a:p>
          <a:p>
            <a:r>
              <a:rPr lang="en-US" dirty="0" smtClean="0"/>
              <a:t>Point Fingerprints [Sun et al., 2003]</a:t>
            </a:r>
          </a:p>
          <a:p>
            <a:r>
              <a:rPr lang="en-US" dirty="0" smtClean="0"/>
              <a:t>Local Shape Descriptors [</a:t>
            </a:r>
            <a:r>
              <a:rPr lang="en-US" dirty="0" err="1" smtClean="0"/>
              <a:t>Taati</a:t>
            </a:r>
            <a:r>
              <a:rPr lang="en-US" dirty="0" smtClean="0"/>
              <a:t> et al., 2007]</a:t>
            </a:r>
            <a:endParaRPr lang="en-US" dirty="0"/>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smtClean="0"/>
              <a:t>Chi Hay Tong</a:t>
            </a:r>
            <a:endParaRPr lang="en-US"/>
          </a:p>
        </p:txBody>
      </p:sp>
      <p:sp>
        <p:nvSpPr>
          <p:cNvPr id="6" name="Footer Placeholder 5"/>
          <p:cNvSpPr>
            <a:spLocks noGrp="1"/>
          </p:cNvSpPr>
          <p:nvPr>
            <p:ph type="ftr" sz="quarter" idx="3"/>
          </p:nvPr>
        </p:nvSpPr>
        <p:spPr/>
        <p:txBody>
          <a:bodyPr/>
          <a:lstStyle/>
          <a:p>
            <a:pPr>
              <a:defRPr/>
            </a:pPr>
            <a:r>
              <a:rPr lang="en-CA" smtClean="0"/>
              <a:t>CRV 2010 SLAM Camp: Outlier Rejection Tutorial</a:t>
            </a:r>
            <a:endParaRPr lang="en-CA" dirty="0"/>
          </a:p>
        </p:txBody>
      </p:sp>
      <p:pic>
        <p:nvPicPr>
          <p:cNvPr id="8" name="Picture 12" descr="natural_features"/>
          <p:cNvPicPr>
            <a:picLocks noChangeAspect="1" noChangeArrowheads="1"/>
          </p:cNvPicPr>
          <p:nvPr/>
        </p:nvPicPr>
        <p:blipFill>
          <a:blip r:embed="rId3"/>
          <a:srcRect/>
          <a:stretch>
            <a:fillRect/>
          </a:stretch>
        </p:blipFill>
        <p:spPr bwMode="auto">
          <a:xfrm>
            <a:off x="457200" y="3097622"/>
            <a:ext cx="8229600" cy="1816100"/>
          </a:xfrm>
          <a:prstGeom prst="rect">
            <a:avLst/>
          </a:prstGeom>
          <a:noFill/>
          <a:ln w="9525">
            <a:noFill/>
            <a:miter lim="800000"/>
            <a:headEnd/>
            <a:tailEnd/>
          </a:ln>
        </p:spPr>
      </p:pic>
      <p:sp>
        <p:nvSpPr>
          <p:cNvPr id="9" name="Rectangle 13"/>
          <p:cNvSpPr>
            <a:spLocks/>
          </p:cNvSpPr>
          <p:nvPr/>
        </p:nvSpPr>
        <p:spPr bwMode="auto">
          <a:xfrm>
            <a:off x="436563" y="5254704"/>
            <a:ext cx="8229600" cy="557213"/>
          </a:xfrm>
          <a:prstGeom prst="rect">
            <a:avLst/>
          </a:prstGeom>
          <a:noFill/>
          <a:ln w="9525">
            <a:noFill/>
            <a:miter lim="800000"/>
            <a:headEnd/>
            <a:tailEnd/>
          </a:ln>
        </p:spPr>
        <p:txBody>
          <a:bodyPr>
            <a:prstTxWarp prst="textNoShape">
              <a:avLst/>
            </a:prstTxWarp>
          </a:bodyPr>
          <a:lstStyle/>
          <a:p>
            <a:pPr marL="547688" lvl="1" indent="-273050" eaLnBrk="0" hangingPunct="0">
              <a:lnSpc>
                <a:spcPct val="90000"/>
              </a:lnSpc>
              <a:spcBef>
                <a:spcPts val="500"/>
              </a:spcBef>
              <a:buClr>
                <a:schemeClr val="accent2"/>
              </a:buClr>
              <a:buSzPct val="76000"/>
              <a:buFont typeface="Wingdings 3" charset="2"/>
              <a:buNone/>
            </a:pPr>
            <a:r>
              <a:rPr lang="en-CA" dirty="0">
                <a:solidFill>
                  <a:schemeClr val="tx2"/>
                </a:solidFill>
                <a:latin typeface="Gill Sans MT" charset="0"/>
                <a:ea typeface="MS PGothic" pitchFamily="34" charset="-128"/>
                <a:cs typeface="MS PGothic" pitchFamily="34" charset="-128"/>
              </a:rPr>
              <a:t>Figures: (a) Vertex-based Spin Image, (</a:t>
            </a:r>
            <a:r>
              <a:rPr lang="en-CA" dirty="0" err="1">
                <a:solidFill>
                  <a:schemeClr val="tx2"/>
                </a:solidFill>
                <a:latin typeface="Gill Sans MT" charset="0"/>
                <a:ea typeface="MS PGothic" pitchFamily="34" charset="-128"/>
                <a:cs typeface="MS PGothic" pitchFamily="34" charset="-128"/>
              </a:rPr>
              <a:t>b</a:t>
            </a:r>
            <a:r>
              <a:rPr lang="en-CA" dirty="0">
                <a:solidFill>
                  <a:schemeClr val="tx2"/>
                </a:solidFill>
                <a:latin typeface="Gill Sans MT" charset="0"/>
                <a:ea typeface="MS PGothic" pitchFamily="34" charset="-128"/>
                <a:cs typeface="MS PGothic" pitchFamily="34" charset="-128"/>
              </a:rPr>
              <a:t>) Point Fingerprint </a:t>
            </a:r>
            <a:r>
              <a:rPr lang="en-CA" dirty="0" smtClean="0">
                <a:solidFill>
                  <a:schemeClr val="tx2"/>
                </a:solidFill>
                <a:latin typeface="Gill Sans MT" charset="0"/>
                <a:ea typeface="MS PGothic" pitchFamily="34" charset="-128"/>
                <a:cs typeface="MS PGothic" pitchFamily="34" charset="-128"/>
              </a:rPr>
              <a:t>Extraction.</a:t>
            </a:r>
          </a:p>
          <a:p>
            <a:pPr marL="547688" lvl="1" indent="-273050" eaLnBrk="0" hangingPunct="0">
              <a:lnSpc>
                <a:spcPct val="90000"/>
              </a:lnSpc>
              <a:spcBef>
                <a:spcPts val="500"/>
              </a:spcBef>
              <a:buClr>
                <a:schemeClr val="accent2"/>
              </a:buClr>
              <a:buSzPct val="76000"/>
              <a:buFont typeface="Wingdings 3" charset="2"/>
              <a:buNone/>
            </a:pPr>
            <a:r>
              <a:rPr lang="en-CA" dirty="0" smtClean="0">
                <a:solidFill>
                  <a:schemeClr val="tx2"/>
                </a:solidFill>
                <a:latin typeface="Gill Sans MT" charset="0"/>
                <a:ea typeface="MS PGothic" pitchFamily="34" charset="-128"/>
                <a:cs typeface="MS PGothic" pitchFamily="34" charset="-128"/>
              </a:rPr>
              <a:t>	Sources</a:t>
            </a:r>
            <a:r>
              <a:rPr lang="en-CA" dirty="0">
                <a:solidFill>
                  <a:schemeClr val="tx2"/>
                </a:solidFill>
                <a:latin typeface="Gill Sans MT" charset="0"/>
                <a:ea typeface="MS PGothic" pitchFamily="34" charset="-128"/>
                <a:cs typeface="MS PGothic" pitchFamily="34" charset="-128"/>
              </a:rPr>
              <a:t>:</a:t>
            </a:r>
            <a:r>
              <a:rPr lang="en-CA" dirty="0" smtClean="0">
                <a:solidFill>
                  <a:schemeClr val="tx2"/>
                </a:solidFill>
                <a:latin typeface="Gill Sans MT" charset="0"/>
                <a:ea typeface="MS PGothic" pitchFamily="34" charset="-128"/>
                <a:cs typeface="MS PGothic" pitchFamily="34" charset="-128"/>
              </a:rPr>
              <a:t> [Johnson,1997</a:t>
            </a:r>
            <a:r>
              <a:rPr lang="en-CA" dirty="0">
                <a:solidFill>
                  <a:schemeClr val="tx2"/>
                </a:solidFill>
                <a:latin typeface="Gill Sans MT" charset="0"/>
                <a:ea typeface="MS PGothic" pitchFamily="34" charset="-128"/>
                <a:cs typeface="MS PGothic" pitchFamily="34" charset="-128"/>
              </a:rPr>
              <a:t>]</a:t>
            </a:r>
            <a:r>
              <a:rPr lang="en-CA" dirty="0" smtClean="0">
                <a:solidFill>
                  <a:schemeClr val="tx2"/>
                </a:solidFill>
                <a:latin typeface="Gill Sans MT" charset="0"/>
                <a:ea typeface="MS PGothic" pitchFamily="34" charset="-128"/>
                <a:cs typeface="MS PGothic" pitchFamily="34" charset="-128"/>
              </a:rPr>
              <a:t> [</a:t>
            </a:r>
            <a:r>
              <a:rPr lang="en-CA" dirty="0" err="1" smtClean="0">
                <a:solidFill>
                  <a:schemeClr val="tx2"/>
                </a:solidFill>
                <a:latin typeface="Gill Sans MT" charset="0"/>
                <a:ea typeface="MS PGothic" pitchFamily="34" charset="-128"/>
                <a:cs typeface="MS PGothic" pitchFamily="34" charset="-128"/>
              </a:rPr>
              <a:t>Bakambu</a:t>
            </a:r>
            <a:r>
              <a:rPr lang="en-CA" dirty="0" smtClean="0">
                <a:solidFill>
                  <a:schemeClr val="tx2"/>
                </a:solidFill>
                <a:latin typeface="Gill Sans MT" charset="0"/>
                <a:ea typeface="MS PGothic" pitchFamily="34" charset="-128"/>
                <a:cs typeface="MS PGothic" pitchFamily="34" charset="-128"/>
              </a:rPr>
              <a:t> et al., 2006]</a:t>
            </a:r>
            <a:endParaRPr lang="en-CA" dirty="0">
              <a:solidFill>
                <a:schemeClr val="tx2"/>
              </a:solidFill>
              <a:latin typeface="Gill Sans MT" charset="0"/>
              <a:ea typeface="MS PGothic" pitchFamily="34" charset="-128"/>
              <a:cs typeface="MS PGothic"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Feature Descriptors </a:t>
            </a:r>
            <a:r>
              <a:rPr lang="en-US" dirty="0" smtClean="0"/>
              <a:t>| Descriptor Limitations</a:t>
            </a:r>
            <a:endParaRPr lang="en-US" dirty="0"/>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smtClean="0"/>
              <a:t>Chi Hay Tong</a:t>
            </a:r>
            <a:endParaRPr lang="en-US"/>
          </a:p>
        </p:txBody>
      </p:sp>
      <p:sp>
        <p:nvSpPr>
          <p:cNvPr id="6" name="Footer Placeholder 5"/>
          <p:cNvSpPr>
            <a:spLocks noGrp="1"/>
          </p:cNvSpPr>
          <p:nvPr>
            <p:ph type="ftr" sz="quarter" idx="3"/>
          </p:nvPr>
        </p:nvSpPr>
        <p:spPr/>
        <p:txBody>
          <a:bodyPr/>
          <a:lstStyle/>
          <a:p>
            <a:pPr>
              <a:defRPr/>
            </a:pPr>
            <a:r>
              <a:rPr lang="en-CA" smtClean="0"/>
              <a:t>CRV 2010 SLAM Camp: Outlier Rejection Tutorial</a:t>
            </a:r>
            <a:endParaRPr lang="en-CA" dirty="0"/>
          </a:p>
        </p:txBody>
      </p:sp>
      <p:grpSp>
        <p:nvGrpSpPr>
          <p:cNvPr id="7" name="Group 36"/>
          <p:cNvGrpSpPr>
            <a:grpSpLocks/>
          </p:cNvGrpSpPr>
          <p:nvPr/>
        </p:nvGrpSpPr>
        <p:grpSpPr bwMode="auto">
          <a:xfrm>
            <a:off x="3708400" y="2636838"/>
            <a:ext cx="2089150" cy="2736850"/>
            <a:chOff x="2335" y="1571"/>
            <a:chExt cx="1316" cy="1724"/>
          </a:xfrm>
        </p:grpSpPr>
        <p:sp>
          <p:nvSpPr>
            <p:cNvPr id="8" name="Freeform 17"/>
            <p:cNvSpPr>
              <a:spLocks/>
            </p:cNvSpPr>
            <p:nvPr/>
          </p:nvSpPr>
          <p:spPr bwMode="auto">
            <a:xfrm rot="-500374">
              <a:off x="2652" y="1843"/>
              <a:ext cx="545" cy="688"/>
            </a:xfrm>
            <a:custGeom>
              <a:avLst/>
              <a:gdLst>
                <a:gd name="T0" fmla="*/ 1798 w 454"/>
                <a:gd name="T1" fmla="*/ 614 h 482"/>
                <a:gd name="T2" fmla="*/ 1369 w 454"/>
                <a:gd name="T3" fmla="*/ 0 h 482"/>
                <a:gd name="T4" fmla="*/ 618 w 454"/>
                <a:gd name="T5" fmla="*/ 475 h 482"/>
                <a:gd name="T6" fmla="*/ 353 w 454"/>
                <a:gd name="T7" fmla="*/ 795 h 482"/>
                <a:gd name="T8" fmla="*/ 154 w 454"/>
                <a:gd name="T9" fmla="*/ 1083 h 482"/>
                <a:gd name="T10" fmla="*/ 24 w 454"/>
                <a:gd name="T11" fmla="*/ 2489 h 482"/>
                <a:gd name="T12" fmla="*/ 287 w 454"/>
                <a:gd name="T13" fmla="*/ 6078 h 482"/>
                <a:gd name="T14" fmla="*/ 618 w 454"/>
                <a:gd name="T15" fmla="*/ 7622 h 482"/>
                <a:gd name="T16" fmla="*/ 1503 w 454"/>
                <a:gd name="T17" fmla="*/ 11045 h 482"/>
                <a:gd name="T18" fmla="*/ 1798 w 454"/>
                <a:gd name="T19" fmla="*/ 11690 h 482"/>
                <a:gd name="T20" fmla="*/ 2288 w 454"/>
                <a:gd name="T21" fmla="*/ 11216 h 482"/>
                <a:gd name="T22" fmla="*/ 2349 w 454"/>
                <a:gd name="T23" fmla="*/ 10287 h 482"/>
                <a:gd name="T24" fmla="*/ 2191 w 454"/>
                <a:gd name="T25" fmla="*/ 7145 h 482"/>
                <a:gd name="T26" fmla="*/ 2022 w 454"/>
                <a:gd name="T27" fmla="*/ 5758 h 482"/>
                <a:gd name="T28" fmla="*/ 1992 w 454"/>
                <a:gd name="T29" fmla="*/ 3586 h 482"/>
                <a:gd name="T30" fmla="*/ 2091 w 454"/>
                <a:gd name="T31" fmla="*/ 3109 h 482"/>
                <a:gd name="T32" fmla="*/ 2221 w 454"/>
                <a:gd name="T33" fmla="*/ 2178 h 482"/>
                <a:gd name="T34" fmla="*/ 2191 w 454"/>
                <a:gd name="T35" fmla="*/ 1402 h 482"/>
                <a:gd name="T36" fmla="*/ 1798 w 454"/>
                <a:gd name="T37" fmla="*/ 614 h 4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4"/>
                <a:gd name="T58" fmla="*/ 0 h 482"/>
                <a:gd name="T59" fmla="*/ 454 w 454"/>
                <a:gd name="T60" fmla="*/ 482 h 4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4" h="482">
                  <a:moveTo>
                    <a:pt x="347" y="25"/>
                  </a:moveTo>
                  <a:cubicBezTo>
                    <a:pt x="320" y="8"/>
                    <a:pt x="296" y="5"/>
                    <a:pt x="264" y="0"/>
                  </a:cubicBezTo>
                  <a:cubicBezTo>
                    <a:pt x="171" y="5"/>
                    <a:pt x="180" y="5"/>
                    <a:pt x="119" y="19"/>
                  </a:cubicBezTo>
                  <a:cubicBezTo>
                    <a:pt x="45" y="36"/>
                    <a:pt x="119" y="15"/>
                    <a:pt x="68" y="32"/>
                  </a:cubicBezTo>
                  <a:cubicBezTo>
                    <a:pt x="55" y="36"/>
                    <a:pt x="30" y="44"/>
                    <a:pt x="30" y="44"/>
                  </a:cubicBezTo>
                  <a:cubicBezTo>
                    <a:pt x="18" y="63"/>
                    <a:pt x="12" y="80"/>
                    <a:pt x="5" y="101"/>
                  </a:cubicBezTo>
                  <a:cubicBezTo>
                    <a:pt x="10" y="175"/>
                    <a:pt x="0" y="206"/>
                    <a:pt x="56" y="247"/>
                  </a:cubicBezTo>
                  <a:cubicBezTo>
                    <a:pt x="72" y="273"/>
                    <a:pt x="96" y="290"/>
                    <a:pt x="119" y="310"/>
                  </a:cubicBezTo>
                  <a:cubicBezTo>
                    <a:pt x="170" y="355"/>
                    <a:pt x="221" y="433"/>
                    <a:pt x="290" y="449"/>
                  </a:cubicBezTo>
                  <a:cubicBezTo>
                    <a:pt x="309" y="462"/>
                    <a:pt x="326" y="467"/>
                    <a:pt x="347" y="475"/>
                  </a:cubicBezTo>
                  <a:cubicBezTo>
                    <a:pt x="379" y="472"/>
                    <a:pt x="422" y="482"/>
                    <a:pt x="442" y="456"/>
                  </a:cubicBezTo>
                  <a:cubicBezTo>
                    <a:pt x="450" y="445"/>
                    <a:pt x="454" y="418"/>
                    <a:pt x="454" y="418"/>
                  </a:cubicBezTo>
                  <a:cubicBezTo>
                    <a:pt x="448" y="373"/>
                    <a:pt x="439" y="334"/>
                    <a:pt x="423" y="291"/>
                  </a:cubicBezTo>
                  <a:cubicBezTo>
                    <a:pt x="415" y="271"/>
                    <a:pt x="391" y="234"/>
                    <a:pt x="391" y="234"/>
                  </a:cubicBezTo>
                  <a:cubicBezTo>
                    <a:pt x="383" y="201"/>
                    <a:pt x="370" y="182"/>
                    <a:pt x="385" y="146"/>
                  </a:cubicBezTo>
                  <a:cubicBezTo>
                    <a:pt x="388" y="138"/>
                    <a:pt x="399" y="134"/>
                    <a:pt x="404" y="127"/>
                  </a:cubicBezTo>
                  <a:cubicBezTo>
                    <a:pt x="413" y="115"/>
                    <a:pt x="429" y="89"/>
                    <a:pt x="429" y="89"/>
                  </a:cubicBezTo>
                  <a:cubicBezTo>
                    <a:pt x="427" y="78"/>
                    <a:pt x="430" y="66"/>
                    <a:pt x="423" y="57"/>
                  </a:cubicBezTo>
                  <a:cubicBezTo>
                    <a:pt x="406" y="35"/>
                    <a:pt x="373" y="25"/>
                    <a:pt x="347" y="25"/>
                  </a:cubicBezTo>
                  <a:close/>
                </a:path>
              </a:pathLst>
            </a:custGeom>
            <a:noFill/>
            <a:ln w="15875">
              <a:solidFill>
                <a:srgbClr val="333333"/>
              </a:solidFill>
              <a:round/>
              <a:headEnd/>
              <a:tailEnd/>
            </a:ln>
          </p:spPr>
          <p:txBody>
            <a:bodyPr>
              <a:prstTxWarp prst="textNoShape">
                <a:avLst/>
              </a:prstTxWarp>
            </a:bodyPr>
            <a:lstStyle/>
            <a:p>
              <a:endParaRPr lang="en-US"/>
            </a:p>
          </p:txBody>
        </p:sp>
        <p:sp>
          <p:nvSpPr>
            <p:cNvPr id="9" name="Freeform 22"/>
            <p:cNvSpPr>
              <a:spLocks/>
            </p:cNvSpPr>
            <p:nvPr/>
          </p:nvSpPr>
          <p:spPr bwMode="auto">
            <a:xfrm>
              <a:off x="2471" y="1707"/>
              <a:ext cx="998" cy="1134"/>
            </a:xfrm>
            <a:custGeom>
              <a:avLst/>
              <a:gdLst>
                <a:gd name="T0" fmla="*/ 415922 w 454"/>
                <a:gd name="T1" fmla="*/ 55425 h 482"/>
                <a:gd name="T2" fmla="*/ 316305 w 454"/>
                <a:gd name="T3" fmla="*/ 0 h 482"/>
                <a:gd name="T4" fmla="*/ 142861 w 454"/>
                <a:gd name="T5" fmla="*/ 42245 h 482"/>
                <a:gd name="T6" fmla="*/ 81357 w 454"/>
                <a:gd name="T7" fmla="*/ 70219 h 482"/>
                <a:gd name="T8" fmla="*/ 35976 w 454"/>
                <a:gd name="T9" fmla="*/ 97668 h 482"/>
                <a:gd name="T10" fmla="*/ 6001 w 454"/>
                <a:gd name="T11" fmla="*/ 223532 h 482"/>
                <a:gd name="T12" fmla="*/ 67037 w 454"/>
                <a:gd name="T13" fmla="*/ 545388 h 482"/>
                <a:gd name="T14" fmla="*/ 142861 w 454"/>
                <a:gd name="T15" fmla="*/ 684270 h 482"/>
                <a:gd name="T16" fmla="*/ 347289 w 454"/>
                <a:gd name="T17" fmla="*/ 991057 h 482"/>
                <a:gd name="T18" fmla="*/ 415922 w 454"/>
                <a:gd name="T19" fmla="*/ 1049388 h 482"/>
                <a:gd name="T20" fmla="*/ 530079 w 454"/>
                <a:gd name="T21" fmla="*/ 1006987 h 482"/>
                <a:gd name="T22" fmla="*/ 544209 w 454"/>
                <a:gd name="T23" fmla="*/ 922888 h 482"/>
                <a:gd name="T24" fmla="*/ 506991 w 454"/>
                <a:gd name="T25" fmla="*/ 643249 h 482"/>
                <a:gd name="T26" fmla="*/ 468853 w 454"/>
                <a:gd name="T27" fmla="*/ 517048 h 482"/>
                <a:gd name="T28" fmla="*/ 461408 w 454"/>
                <a:gd name="T29" fmla="*/ 322075 h 482"/>
                <a:gd name="T30" fmla="*/ 484201 w 454"/>
                <a:gd name="T31" fmla="*/ 280467 h 482"/>
                <a:gd name="T32" fmla="*/ 514181 w 454"/>
                <a:gd name="T33" fmla="*/ 196356 h 482"/>
                <a:gd name="T34" fmla="*/ 506991 w 454"/>
                <a:gd name="T35" fmla="*/ 125643 h 482"/>
                <a:gd name="T36" fmla="*/ 415922 w 454"/>
                <a:gd name="T37" fmla="*/ 55425 h 4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4"/>
                <a:gd name="T58" fmla="*/ 0 h 482"/>
                <a:gd name="T59" fmla="*/ 454 w 454"/>
                <a:gd name="T60" fmla="*/ 482 h 4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4" h="482">
                  <a:moveTo>
                    <a:pt x="347" y="25"/>
                  </a:moveTo>
                  <a:cubicBezTo>
                    <a:pt x="320" y="8"/>
                    <a:pt x="296" y="5"/>
                    <a:pt x="264" y="0"/>
                  </a:cubicBezTo>
                  <a:cubicBezTo>
                    <a:pt x="171" y="5"/>
                    <a:pt x="180" y="5"/>
                    <a:pt x="119" y="19"/>
                  </a:cubicBezTo>
                  <a:cubicBezTo>
                    <a:pt x="45" y="36"/>
                    <a:pt x="119" y="15"/>
                    <a:pt x="68" y="32"/>
                  </a:cubicBezTo>
                  <a:cubicBezTo>
                    <a:pt x="55" y="36"/>
                    <a:pt x="30" y="44"/>
                    <a:pt x="30" y="44"/>
                  </a:cubicBezTo>
                  <a:cubicBezTo>
                    <a:pt x="18" y="63"/>
                    <a:pt x="12" y="80"/>
                    <a:pt x="5" y="101"/>
                  </a:cubicBezTo>
                  <a:cubicBezTo>
                    <a:pt x="10" y="175"/>
                    <a:pt x="0" y="206"/>
                    <a:pt x="56" y="247"/>
                  </a:cubicBezTo>
                  <a:cubicBezTo>
                    <a:pt x="72" y="273"/>
                    <a:pt x="96" y="290"/>
                    <a:pt x="119" y="310"/>
                  </a:cubicBezTo>
                  <a:cubicBezTo>
                    <a:pt x="170" y="355"/>
                    <a:pt x="221" y="433"/>
                    <a:pt x="290" y="449"/>
                  </a:cubicBezTo>
                  <a:cubicBezTo>
                    <a:pt x="309" y="462"/>
                    <a:pt x="326" y="467"/>
                    <a:pt x="347" y="475"/>
                  </a:cubicBezTo>
                  <a:cubicBezTo>
                    <a:pt x="379" y="472"/>
                    <a:pt x="422" y="482"/>
                    <a:pt x="442" y="456"/>
                  </a:cubicBezTo>
                  <a:cubicBezTo>
                    <a:pt x="450" y="445"/>
                    <a:pt x="454" y="418"/>
                    <a:pt x="454" y="418"/>
                  </a:cubicBezTo>
                  <a:cubicBezTo>
                    <a:pt x="448" y="373"/>
                    <a:pt x="439" y="334"/>
                    <a:pt x="423" y="291"/>
                  </a:cubicBezTo>
                  <a:cubicBezTo>
                    <a:pt x="415" y="271"/>
                    <a:pt x="391" y="234"/>
                    <a:pt x="391" y="234"/>
                  </a:cubicBezTo>
                  <a:cubicBezTo>
                    <a:pt x="383" y="201"/>
                    <a:pt x="370" y="182"/>
                    <a:pt x="385" y="146"/>
                  </a:cubicBezTo>
                  <a:cubicBezTo>
                    <a:pt x="388" y="138"/>
                    <a:pt x="399" y="134"/>
                    <a:pt x="404" y="127"/>
                  </a:cubicBezTo>
                  <a:cubicBezTo>
                    <a:pt x="413" y="115"/>
                    <a:pt x="429" y="89"/>
                    <a:pt x="429" y="89"/>
                  </a:cubicBezTo>
                  <a:cubicBezTo>
                    <a:pt x="427" y="78"/>
                    <a:pt x="430" y="66"/>
                    <a:pt x="423" y="57"/>
                  </a:cubicBezTo>
                  <a:cubicBezTo>
                    <a:pt x="406" y="35"/>
                    <a:pt x="373" y="25"/>
                    <a:pt x="347" y="25"/>
                  </a:cubicBezTo>
                  <a:close/>
                </a:path>
              </a:pathLst>
            </a:custGeom>
            <a:noFill/>
            <a:ln w="15875">
              <a:solidFill>
                <a:srgbClr val="5F5F5F"/>
              </a:solidFill>
              <a:round/>
              <a:headEnd/>
              <a:tailEnd/>
            </a:ln>
          </p:spPr>
          <p:txBody>
            <a:bodyPr>
              <a:prstTxWarp prst="textNoShape">
                <a:avLst/>
              </a:prstTxWarp>
            </a:bodyPr>
            <a:lstStyle/>
            <a:p>
              <a:endParaRPr lang="en-US"/>
            </a:p>
          </p:txBody>
        </p:sp>
        <p:sp>
          <p:nvSpPr>
            <p:cNvPr id="10" name="Freeform 28"/>
            <p:cNvSpPr>
              <a:spLocks/>
            </p:cNvSpPr>
            <p:nvPr/>
          </p:nvSpPr>
          <p:spPr bwMode="auto">
            <a:xfrm>
              <a:off x="2789" y="1979"/>
              <a:ext cx="182" cy="182"/>
            </a:xfrm>
            <a:custGeom>
              <a:avLst/>
              <a:gdLst>
                <a:gd name="T0" fmla="*/ 0 w 454"/>
                <a:gd name="T1" fmla="*/ 0 h 482"/>
                <a:gd name="T2" fmla="*/ 0 w 454"/>
                <a:gd name="T3" fmla="*/ 0 h 482"/>
                <a:gd name="T4" fmla="*/ 0 w 454"/>
                <a:gd name="T5" fmla="*/ 0 h 482"/>
                <a:gd name="T6" fmla="*/ 0 w 454"/>
                <a:gd name="T7" fmla="*/ 0 h 482"/>
                <a:gd name="T8" fmla="*/ 0 w 454"/>
                <a:gd name="T9" fmla="*/ 0 h 482"/>
                <a:gd name="T10" fmla="*/ 0 w 454"/>
                <a:gd name="T11" fmla="*/ 0 h 482"/>
                <a:gd name="T12" fmla="*/ 0 w 454"/>
                <a:gd name="T13" fmla="*/ 0 h 482"/>
                <a:gd name="T14" fmla="*/ 0 w 454"/>
                <a:gd name="T15" fmla="*/ 0 h 482"/>
                <a:gd name="T16" fmla="*/ 0 w 454"/>
                <a:gd name="T17" fmla="*/ 0 h 482"/>
                <a:gd name="T18" fmla="*/ 0 w 454"/>
                <a:gd name="T19" fmla="*/ 0 h 482"/>
                <a:gd name="T20" fmla="*/ 0 w 454"/>
                <a:gd name="T21" fmla="*/ 0 h 482"/>
                <a:gd name="T22" fmla="*/ 0 w 454"/>
                <a:gd name="T23" fmla="*/ 0 h 482"/>
                <a:gd name="T24" fmla="*/ 0 w 454"/>
                <a:gd name="T25" fmla="*/ 0 h 482"/>
                <a:gd name="T26" fmla="*/ 0 w 454"/>
                <a:gd name="T27" fmla="*/ 0 h 482"/>
                <a:gd name="T28" fmla="*/ 0 w 454"/>
                <a:gd name="T29" fmla="*/ 0 h 482"/>
                <a:gd name="T30" fmla="*/ 0 w 454"/>
                <a:gd name="T31" fmla="*/ 0 h 482"/>
                <a:gd name="T32" fmla="*/ 0 w 454"/>
                <a:gd name="T33" fmla="*/ 0 h 482"/>
                <a:gd name="T34" fmla="*/ 0 w 454"/>
                <a:gd name="T35" fmla="*/ 0 h 482"/>
                <a:gd name="T36" fmla="*/ 0 w 454"/>
                <a:gd name="T37" fmla="*/ 0 h 4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4"/>
                <a:gd name="T58" fmla="*/ 0 h 482"/>
                <a:gd name="T59" fmla="*/ 454 w 454"/>
                <a:gd name="T60" fmla="*/ 482 h 4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4" h="482">
                  <a:moveTo>
                    <a:pt x="347" y="25"/>
                  </a:moveTo>
                  <a:cubicBezTo>
                    <a:pt x="320" y="8"/>
                    <a:pt x="296" y="5"/>
                    <a:pt x="264" y="0"/>
                  </a:cubicBezTo>
                  <a:cubicBezTo>
                    <a:pt x="171" y="5"/>
                    <a:pt x="180" y="5"/>
                    <a:pt x="119" y="19"/>
                  </a:cubicBezTo>
                  <a:cubicBezTo>
                    <a:pt x="45" y="36"/>
                    <a:pt x="119" y="15"/>
                    <a:pt x="68" y="32"/>
                  </a:cubicBezTo>
                  <a:cubicBezTo>
                    <a:pt x="55" y="36"/>
                    <a:pt x="30" y="44"/>
                    <a:pt x="30" y="44"/>
                  </a:cubicBezTo>
                  <a:cubicBezTo>
                    <a:pt x="18" y="63"/>
                    <a:pt x="12" y="80"/>
                    <a:pt x="5" y="101"/>
                  </a:cubicBezTo>
                  <a:cubicBezTo>
                    <a:pt x="10" y="175"/>
                    <a:pt x="0" y="206"/>
                    <a:pt x="56" y="247"/>
                  </a:cubicBezTo>
                  <a:cubicBezTo>
                    <a:pt x="72" y="273"/>
                    <a:pt x="96" y="290"/>
                    <a:pt x="119" y="310"/>
                  </a:cubicBezTo>
                  <a:cubicBezTo>
                    <a:pt x="170" y="355"/>
                    <a:pt x="221" y="433"/>
                    <a:pt x="290" y="449"/>
                  </a:cubicBezTo>
                  <a:cubicBezTo>
                    <a:pt x="309" y="462"/>
                    <a:pt x="326" y="467"/>
                    <a:pt x="347" y="475"/>
                  </a:cubicBezTo>
                  <a:cubicBezTo>
                    <a:pt x="379" y="472"/>
                    <a:pt x="422" y="482"/>
                    <a:pt x="442" y="456"/>
                  </a:cubicBezTo>
                  <a:cubicBezTo>
                    <a:pt x="450" y="445"/>
                    <a:pt x="454" y="418"/>
                    <a:pt x="454" y="418"/>
                  </a:cubicBezTo>
                  <a:cubicBezTo>
                    <a:pt x="448" y="373"/>
                    <a:pt x="439" y="334"/>
                    <a:pt x="423" y="291"/>
                  </a:cubicBezTo>
                  <a:cubicBezTo>
                    <a:pt x="415" y="271"/>
                    <a:pt x="391" y="234"/>
                    <a:pt x="391" y="234"/>
                  </a:cubicBezTo>
                  <a:cubicBezTo>
                    <a:pt x="383" y="201"/>
                    <a:pt x="370" y="182"/>
                    <a:pt x="385" y="146"/>
                  </a:cubicBezTo>
                  <a:cubicBezTo>
                    <a:pt x="388" y="138"/>
                    <a:pt x="399" y="134"/>
                    <a:pt x="404" y="127"/>
                  </a:cubicBezTo>
                  <a:cubicBezTo>
                    <a:pt x="413" y="115"/>
                    <a:pt x="429" y="89"/>
                    <a:pt x="429" y="89"/>
                  </a:cubicBezTo>
                  <a:cubicBezTo>
                    <a:pt x="427" y="78"/>
                    <a:pt x="430" y="66"/>
                    <a:pt x="423" y="57"/>
                  </a:cubicBezTo>
                  <a:cubicBezTo>
                    <a:pt x="406" y="35"/>
                    <a:pt x="373" y="25"/>
                    <a:pt x="347" y="25"/>
                  </a:cubicBezTo>
                  <a:close/>
                </a:path>
              </a:pathLst>
            </a:custGeom>
            <a:noFill/>
            <a:ln w="15875">
              <a:solidFill>
                <a:srgbClr val="1C1C1C"/>
              </a:solidFill>
              <a:round/>
              <a:headEnd/>
              <a:tailEnd/>
            </a:ln>
          </p:spPr>
          <p:txBody>
            <a:bodyPr>
              <a:prstTxWarp prst="textNoShape">
                <a:avLst/>
              </a:prstTxWarp>
            </a:bodyPr>
            <a:lstStyle/>
            <a:p>
              <a:endParaRPr lang="en-US"/>
            </a:p>
          </p:txBody>
        </p:sp>
        <p:sp>
          <p:nvSpPr>
            <p:cNvPr id="11" name="Freeform 35"/>
            <p:cNvSpPr>
              <a:spLocks/>
            </p:cNvSpPr>
            <p:nvPr/>
          </p:nvSpPr>
          <p:spPr bwMode="auto">
            <a:xfrm rot="-167563">
              <a:off x="2335" y="1571"/>
              <a:ext cx="1316" cy="1724"/>
            </a:xfrm>
            <a:custGeom>
              <a:avLst/>
              <a:gdLst>
                <a:gd name="T0" fmla="*/ 5014398 w 454"/>
                <a:gd name="T1" fmla="*/ 2380859 h 482"/>
                <a:gd name="T2" fmla="*/ 3811931 w 454"/>
                <a:gd name="T3" fmla="*/ 0 h 482"/>
                <a:gd name="T4" fmla="*/ 1719656 w 454"/>
                <a:gd name="T5" fmla="*/ 1819492 h 482"/>
                <a:gd name="T6" fmla="*/ 981678 w 454"/>
                <a:gd name="T7" fmla="*/ 3054692 h 482"/>
                <a:gd name="T8" fmla="*/ 433048 w 454"/>
                <a:gd name="T9" fmla="*/ 4208349 h 482"/>
                <a:gd name="T10" fmla="*/ 70606 w 454"/>
                <a:gd name="T11" fmla="*/ 9668923 h 482"/>
                <a:gd name="T12" fmla="*/ 807926 w 454"/>
                <a:gd name="T13" fmla="*/ 23650033 h 482"/>
                <a:gd name="T14" fmla="*/ 1719656 w 454"/>
                <a:gd name="T15" fmla="*/ 29709456 h 482"/>
                <a:gd name="T16" fmla="*/ 4192118 w 454"/>
                <a:gd name="T17" fmla="*/ 43018053 h 482"/>
                <a:gd name="T18" fmla="*/ 5014398 w 454"/>
                <a:gd name="T19" fmla="*/ 45511829 h 482"/>
                <a:gd name="T20" fmla="*/ 6384497 w 454"/>
                <a:gd name="T21" fmla="*/ 43691686 h 482"/>
                <a:gd name="T22" fmla="*/ 6559664 w 454"/>
                <a:gd name="T23" fmla="*/ 40044704 h 482"/>
                <a:gd name="T24" fmla="*/ 6111076 w 454"/>
                <a:gd name="T25" fmla="*/ 27881329 h 482"/>
                <a:gd name="T26" fmla="*/ 5646741 w 454"/>
                <a:gd name="T27" fmla="*/ 22423018 h 482"/>
                <a:gd name="T28" fmla="*/ 5562448 w 454"/>
                <a:gd name="T29" fmla="*/ 13982892 h 482"/>
                <a:gd name="T30" fmla="*/ 5835886 w 454"/>
                <a:gd name="T31" fmla="*/ 12162756 h 482"/>
                <a:gd name="T32" fmla="*/ 6200732 w 454"/>
                <a:gd name="T33" fmla="*/ 8515767 h 482"/>
                <a:gd name="T34" fmla="*/ 6111076 w 454"/>
                <a:gd name="T35" fmla="*/ 5466987 h 482"/>
                <a:gd name="T36" fmla="*/ 5014398 w 454"/>
                <a:gd name="T37" fmla="*/ 2380859 h 4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4"/>
                <a:gd name="T58" fmla="*/ 0 h 482"/>
                <a:gd name="T59" fmla="*/ 454 w 454"/>
                <a:gd name="T60" fmla="*/ 482 h 4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4" h="482">
                  <a:moveTo>
                    <a:pt x="347" y="25"/>
                  </a:moveTo>
                  <a:cubicBezTo>
                    <a:pt x="320" y="8"/>
                    <a:pt x="296" y="5"/>
                    <a:pt x="264" y="0"/>
                  </a:cubicBezTo>
                  <a:cubicBezTo>
                    <a:pt x="171" y="5"/>
                    <a:pt x="180" y="5"/>
                    <a:pt x="119" y="19"/>
                  </a:cubicBezTo>
                  <a:cubicBezTo>
                    <a:pt x="45" y="36"/>
                    <a:pt x="119" y="15"/>
                    <a:pt x="68" y="32"/>
                  </a:cubicBezTo>
                  <a:cubicBezTo>
                    <a:pt x="55" y="36"/>
                    <a:pt x="30" y="44"/>
                    <a:pt x="30" y="44"/>
                  </a:cubicBezTo>
                  <a:cubicBezTo>
                    <a:pt x="18" y="63"/>
                    <a:pt x="12" y="80"/>
                    <a:pt x="5" y="101"/>
                  </a:cubicBezTo>
                  <a:cubicBezTo>
                    <a:pt x="10" y="175"/>
                    <a:pt x="0" y="206"/>
                    <a:pt x="56" y="247"/>
                  </a:cubicBezTo>
                  <a:cubicBezTo>
                    <a:pt x="72" y="273"/>
                    <a:pt x="96" y="290"/>
                    <a:pt x="119" y="310"/>
                  </a:cubicBezTo>
                  <a:cubicBezTo>
                    <a:pt x="170" y="355"/>
                    <a:pt x="221" y="433"/>
                    <a:pt x="290" y="449"/>
                  </a:cubicBezTo>
                  <a:cubicBezTo>
                    <a:pt x="309" y="462"/>
                    <a:pt x="326" y="467"/>
                    <a:pt x="347" y="475"/>
                  </a:cubicBezTo>
                  <a:cubicBezTo>
                    <a:pt x="379" y="472"/>
                    <a:pt x="422" y="482"/>
                    <a:pt x="442" y="456"/>
                  </a:cubicBezTo>
                  <a:cubicBezTo>
                    <a:pt x="450" y="445"/>
                    <a:pt x="454" y="418"/>
                    <a:pt x="454" y="418"/>
                  </a:cubicBezTo>
                  <a:cubicBezTo>
                    <a:pt x="448" y="373"/>
                    <a:pt x="439" y="334"/>
                    <a:pt x="423" y="291"/>
                  </a:cubicBezTo>
                  <a:cubicBezTo>
                    <a:pt x="415" y="271"/>
                    <a:pt x="391" y="234"/>
                    <a:pt x="391" y="234"/>
                  </a:cubicBezTo>
                  <a:cubicBezTo>
                    <a:pt x="383" y="201"/>
                    <a:pt x="370" y="182"/>
                    <a:pt x="385" y="146"/>
                  </a:cubicBezTo>
                  <a:cubicBezTo>
                    <a:pt x="388" y="138"/>
                    <a:pt x="399" y="134"/>
                    <a:pt x="404" y="127"/>
                  </a:cubicBezTo>
                  <a:cubicBezTo>
                    <a:pt x="413" y="115"/>
                    <a:pt x="429" y="89"/>
                    <a:pt x="429" y="89"/>
                  </a:cubicBezTo>
                  <a:cubicBezTo>
                    <a:pt x="427" y="78"/>
                    <a:pt x="430" y="66"/>
                    <a:pt x="423" y="57"/>
                  </a:cubicBezTo>
                  <a:cubicBezTo>
                    <a:pt x="406" y="35"/>
                    <a:pt x="373" y="25"/>
                    <a:pt x="347" y="25"/>
                  </a:cubicBezTo>
                  <a:close/>
                </a:path>
              </a:pathLst>
            </a:custGeom>
            <a:noFill/>
            <a:ln w="15875">
              <a:solidFill>
                <a:srgbClr val="969696"/>
              </a:solidFill>
              <a:round/>
              <a:headEnd/>
              <a:tailEnd/>
            </a:ln>
          </p:spPr>
          <p:txBody>
            <a:bodyPr>
              <a:prstTxWarp prst="textNoShape">
                <a:avLst/>
              </a:prstTxWarp>
            </a:bodyPr>
            <a:lstStyle/>
            <a:p>
              <a:endParaRPr lang="en-US"/>
            </a:p>
          </p:txBody>
        </p:sp>
      </p:grpSp>
      <p:sp>
        <p:nvSpPr>
          <p:cNvPr id="12" name="Oval 11"/>
          <p:cNvSpPr>
            <a:spLocks noChangeArrowheads="1"/>
          </p:cNvSpPr>
          <p:nvPr/>
        </p:nvSpPr>
        <p:spPr bwMode="auto">
          <a:xfrm>
            <a:off x="4500563" y="3284538"/>
            <a:ext cx="144462" cy="144462"/>
          </a:xfrm>
          <a:prstGeom prst="ellipse">
            <a:avLst/>
          </a:prstGeom>
          <a:solidFill>
            <a:srgbClr val="99CC00">
              <a:alpha val="89999"/>
            </a:srgbClr>
          </a:solidFill>
          <a:ln w="19050" algn="ctr">
            <a:solidFill>
              <a:srgbClr val="333300"/>
            </a:solidFill>
            <a:round/>
            <a:headEnd/>
            <a:tailEnd/>
          </a:ln>
        </p:spPr>
        <p:txBody>
          <a:bodyPr anchor="ctr"/>
          <a:lstStyle/>
          <a:p>
            <a:pPr algn="ctr">
              <a:defRPr/>
            </a:pPr>
            <a:endParaRPr lang="en-US">
              <a:solidFill>
                <a:schemeClr val="lt1"/>
              </a:solidFill>
              <a:latin typeface="+mn-lt"/>
            </a:endParaRPr>
          </a:p>
        </p:txBody>
      </p:sp>
      <p:grpSp>
        <p:nvGrpSpPr>
          <p:cNvPr id="13" name="Group 90"/>
          <p:cNvGrpSpPr>
            <a:grpSpLocks/>
          </p:cNvGrpSpPr>
          <p:nvPr/>
        </p:nvGrpSpPr>
        <p:grpSpPr bwMode="auto">
          <a:xfrm>
            <a:off x="4643438" y="2997200"/>
            <a:ext cx="433387" cy="720725"/>
            <a:chOff x="3651" y="935"/>
            <a:chExt cx="273" cy="454"/>
          </a:xfrm>
        </p:grpSpPr>
        <p:sp>
          <p:nvSpPr>
            <p:cNvPr id="14" name="Oval 31"/>
            <p:cNvSpPr>
              <a:spLocks noChangeArrowheads="1"/>
            </p:cNvSpPr>
            <p:nvPr/>
          </p:nvSpPr>
          <p:spPr bwMode="auto">
            <a:xfrm>
              <a:off x="3696" y="935"/>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15" name="Oval 31"/>
            <p:cNvSpPr>
              <a:spLocks noChangeArrowheads="1"/>
            </p:cNvSpPr>
            <p:nvPr/>
          </p:nvSpPr>
          <p:spPr bwMode="auto">
            <a:xfrm>
              <a:off x="3742" y="1026"/>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16" name="Oval 31"/>
            <p:cNvSpPr>
              <a:spLocks noChangeArrowheads="1"/>
            </p:cNvSpPr>
            <p:nvPr/>
          </p:nvSpPr>
          <p:spPr bwMode="auto">
            <a:xfrm>
              <a:off x="3651" y="1071"/>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17" name="Oval 31"/>
            <p:cNvSpPr>
              <a:spLocks noChangeArrowheads="1"/>
            </p:cNvSpPr>
            <p:nvPr/>
          </p:nvSpPr>
          <p:spPr bwMode="auto">
            <a:xfrm>
              <a:off x="3696" y="1162"/>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18" name="Oval 31"/>
            <p:cNvSpPr>
              <a:spLocks noChangeArrowheads="1"/>
            </p:cNvSpPr>
            <p:nvPr/>
          </p:nvSpPr>
          <p:spPr bwMode="auto">
            <a:xfrm>
              <a:off x="3696" y="1343"/>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19" name="Oval 31"/>
            <p:cNvSpPr>
              <a:spLocks noChangeArrowheads="1"/>
            </p:cNvSpPr>
            <p:nvPr/>
          </p:nvSpPr>
          <p:spPr bwMode="auto">
            <a:xfrm>
              <a:off x="3696" y="1252"/>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20" name="Oval 31"/>
            <p:cNvSpPr>
              <a:spLocks noChangeArrowheads="1"/>
            </p:cNvSpPr>
            <p:nvPr/>
          </p:nvSpPr>
          <p:spPr bwMode="auto">
            <a:xfrm>
              <a:off x="3787" y="1116"/>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21" name="Oval 31"/>
            <p:cNvSpPr>
              <a:spLocks noChangeArrowheads="1"/>
            </p:cNvSpPr>
            <p:nvPr/>
          </p:nvSpPr>
          <p:spPr bwMode="auto">
            <a:xfrm>
              <a:off x="3832" y="980"/>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22" name="Oval 31"/>
            <p:cNvSpPr>
              <a:spLocks noChangeArrowheads="1"/>
            </p:cNvSpPr>
            <p:nvPr/>
          </p:nvSpPr>
          <p:spPr bwMode="auto">
            <a:xfrm>
              <a:off x="3787" y="1207"/>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23" name="Oval 31"/>
            <p:cNvSpPr>
              <a:spLocks noChangeArrowheads="1"/>
            </p:cNvSpPr>
            <p:nvPr/>
          </p:nvSpPr>
          <p:spPr bwMode="auto">
            <a:xfrm>
              <a:off x="3787" y="1343"/>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24" name="Oval 31"/>
            <p:cNvSpPr>
              <a:spLocks noChangeArrowheads="1"/>
            </p:cNvSpPr>
            <p:nvPr/>
          </p:nvSpPr>
          <p:spPr bwMode="auto">
            <a:xfrm>
              <a:off x="3878" y="1252"/>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25" name="Oval 31"/>
            <p:cNvSpPr>
              <a:spLocks noChangeArrowheads="1"/>
            </p:cNvSpPr>
            <p:nvPr/>
          </p:nvSpPr>
          <p:spPr bwMode="auto">
            <a:xfrm>
              <a:off x="3878" y="1071"/>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26" name="Oval 31"/>
            <p:cNvSpPr>
              <a:spLocks noChangeArrowheads="1"/>
            </p:cNvSpPr>
            <p:nvPr/>
          </p:nvSpPr>
          <p:spPr bwMode="auto">
            <a:xfrm>
              <a:off x="3832" y="1162"/>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grpSp>
      <p:sp>
        <p:nvSpPr>
          <p:cNvPr id="27" name="Oval 31"/>
          <p:cNvSpPr>
            <a:spLocks noChangeArrowheads="1"/>
          </p:cNvSpPr>
          <p:nvPr/>
        </p:nvSpPr>
        <p:spPr bwMode="auto">
          <a:xfrm>
            <a:off x="3038475" y="3263900"/>
            <a:ext cx="165100" cy="165100"/>
          </a:xfrm>
          <a:prstGeom prst="ellipse">
            <a:avLst/>
          </a:prstGeom>
          <a:solidFill>
            <a:srgbClr val="FF0000">
              <a:alpha val="70000"/>
            </a:srgbClr>
          </a:solidFill>
          <a:ln w="19050" algn="ctr">
            <a:solidFill>
              <a:srgbClr val="800000"/>
            </a:solidFill>
            <a:round/>
            <a:headEnd/>
            <a:tailEnd/>
          </a:ln>
        </p:spPr>
        <p:txBody>
          <a:bodyPr anchor="ctr"/>
          <a:lstStyle/>
          <a:p>
            <a:pPr algn="ctr">
              <a:defRPr/>
            </a:pPr>
            <a:endParaRPr lang="en-US">
              <a:solidFill>
                <a:schemeClr val="lt1"/>
              </a:solidFill>
              <a:latin typeface="+mn-lt"/>
            </a:endParaRPr>
          </a:p>
        </p:txBody>
      </p:sp>
      <p:grpSp>
        <p:nvGrpSpPr>
          <p:cNvPr id="28" name="Group 59"/>
          <p:cNvGrpSpPr>
            <a:grpSpLocks/>
          </p:cNvGrpSpPr>
          <p:nvPr/>
        </p:nvGrpSpPr>
        <p:grpSpPr bwMode="auto">
          <a:xfrm>
            <a:off x="4211638" y="2997200"/>
            <a:ext cx="361950" cy="720725"/>
            <a:chOff x="2653" y="1888"/>
            <a:chExt cx="228" cy="454"/>
          </a:xfrm>
        </p:grpSpPr>
        <p:sp>
          <p:nvSpPr>
            <p:cNvPr id="29" name="Oval 31"/>
            <p:cNvSpPr>
              <a:spLocks noChangeArrowheads="1"/>
            </p:cNvSpPr>
            <p:nvPr/>
          </p:nvSpPr>
          <p:spPr bwMode="auto">
            <a:xfrm>
              <a:off x="2744" y="2115"/>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30" name="Oval 31"/>
            <p:cNvSpPr>
              <a:spLocks noChangeArrowheads="1"/>
            </p:cNvSpPr>
            <p:nvPr/>
          </p:nvSpPr>
          <p:spPr bwMode="auto">
            <a:xfrm>
              <a:off x="2744" y="2069"/>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31" name="Oval 31"/>
            <p:cNvSpPr>
              <a:spLocks noChangeArrowheads="1"/>
            </p:cNvSpPr>
            <p:nvPr/>
          </p:nvSpPr>
          <p:spPr bwMode="auto">
            <a:xfrm>
              <a:off x="2789" y="2160"/>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32" name="Oval 31"/>
            <p:cNvSpPr>
              <a:spLocks noChangeArrowheads="1"/>
            </p:cNvSpPr>
            <p:nvPr/>
          </p:nvSpPr>
          <p:spPr bwMode="auto">
            <a:xfrm>
              <a:off x="2789" y="1979"/>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33" name="Oval 31"/>
            <p:cNvSpPr>
              <a:spLocks noChangeArrowheads="1"/>
            </p:cNvSpPr>
            <p:nvPr/>
          </p:nvSpPr>
          <p:spPr bwMode="auto">
            <a:xfrm>
              <a:off x="2835" y="1888"/>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34" name="Oval 31"/>
            <p:cNvSpPr>
              <a:spLocks noChangeArrowheads="1"/>
            </p:cNvSpPr>
            <p:nvPr/>
          </p:nvSpPr>
          <p:spPr bwMode="auto">
            <a:xfrm>
              <a:off x="2744" y="1933"/>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35" name="Oval 31"/>
            <p:cNvSpPr>
              <a:spLocks noChangeArrowheads="1"/>
            </p:cNvSpPr>
            <p:nvPr/>
          </p:nvSpPr>
          <p:spPr bwMode="auto">
            <a:xfrm>
              <a:off x="2699" y="2024"/>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36" name="Oval 31"/>
            <p:cNvSpPr>
              <a:spLocks noChangeArrowheads="1"/>
            </p:cNvSpPr>
            <p:nvPr/>
          </p:nvSpPr>
          <p:spPr bwMode="auto">
            <a:xfrm>
              <a:off x="2835" y="2205"/>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37" name="Oval 31"/>
            <p:cNvSpPr>
              <a:spLocks noChangeArrowheads="1"/>
            </p:cNvSpPr>
            <p:nvPr/>
          </p:nvSpPr>
          <p:spPr bwMode="auto">
            <a:xfrm>
              <a:off x="2653" y="2115"/>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38" name="Oval 31"/>
            <p:cNvSpPr>
              <a:spLocks noChangeArrowheads="1"/>
            </p:cNvSpPr>
            <p:nvPr/>
          </p:nvSpPr>
          <p:spPr bwMode="auto">
            <a:xfrm>
              <a:off x="2744" y="2251"/>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39" name="Oval 31"/>
            <p:cNvSpPr>
              <a:spLocks noChangeArrowheads="1"/>
            </p:cNvSpPr>
            <p:nvPr/>
          </p:nvSpPr>
          <p:spPr bwMode="auto">
            <a:xfrm>
              <a:off x="2835" y="2296"/>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grpSp>
      <p:grpSp>
        <p:nvGrpSpPr>
          <p:cNvPr id="40" name="Group 58"/>
          <p:cNvGrpSpPr>
            <a:grpSpLocks/>
          </p:cNvGrpSpPr>
          <p:nvPr/>
        </p:nvGrpSpPr>
        <p:grpSpPr bwMode="auto">
          <a:xfrm>
            <a:off x="4067175" y="3068638"/>
            <a:ext cx="577850" cy="938212"/>
            <a:chOff x="2562" y="1933"/>
            <a:chExt cx="364" cy="591"/>
          </a:xfrm>
        </p:grpSpPr>
        <p:sp>
          <p:nvSpPr>
            <p:cNvPr id="41" name="Oval 31"/>
            <p:cNvSpPr>
              <a:spLocks noChangeArrowheads="1"/>
            </p:cNvSpPr>
            <p:nvPr/>
          </p:nvSpPr>
          <p:spPr bwMode="auto">
            <a:xfrm>
              <a:off x="2653" y="1933"/>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42" name="Oval 31"/>
            <p:cNvSpPr>
              <a:spLocks noChangeArrowheads="1"/>
            </p:cNvSpPr>
            <p:nvPr/>
          </p:nvSpPr>
          <p:spPr bwMode="auto">
            <a:xfrm>
              <a:off x="2562" y="2024"/>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43" name="Oval 31"/>
            <p:cNvSpPr>
              <a:spLocks noChangeArrowheads="1"/>
            </p:cNvSpPr>
            <p:nvPr/>
          </p:nvSpPr>
          <p:spPr bwMode="auto">
            <a:xfrm>
              <a:off x="2562" y="2205"/>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44" name="Oval 31"/>
            <p:cNvSpPr>
              <a:spLocks noChangeArrowheads="1"/>
            </p:cNvSpPr>
            <p:nvPr/>
          </p:nvSpPr>
          <p:spPr bwMode="auto">
            <a:xfrm>
              <a:off x="2608" y="2341"/>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45" name="Oval 31"/>
            <p:cNvSpPr>
              <a:spLocks noChangeArrowheads="1"/>
            </p:cNvSpPr>
            <p:nvPr/>
          </p:nvSpPr>
          <p:spPr bwMode="auto">
            <a:xfrm>
              <a:off x="2744" y="2478"/>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46" name="Oval 31"/>
            <p:cNvSpPr>
              <a:spLocks noChangeArrowheads="1"/>
            </p:cNvSpPr>
            <p:nvPr/>
          </p:nvSpPr>
          <p:spPr bwMode="auto">
            <a:xfrm>
              <a:off x="2880" y="2432"/>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grpSp>
      <p:sp>
        <p:nvSpPr>
          <p:cNvPr id="47" name="Oval 31"/>
          <p:cNvSpPr/>
          <p:nvPr/>
        </p:nvSpPr>
        <p:spPr>
          <a:xfrm>
            <a:off x="1403350" y="1628775"/>
            <a:ext cx="3429000" cy="3429000"/>
          </a:xfrm>
          <a:prstGeom prst="ellipse">
            <a:avLst/>
          </a:prstGeom>
          <a:solidFill>
            <a:schemeClr val="accent2">
              <a:lumMod val="40000"/>
              <a:lumOff val="60000"/>
              <a:alpha val="2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31"/>
          <p:cNvSpPr>
            <a:spLocks noChangeArrowheads="1"/>
          </p:cNvSpPr>
          <p:nvPr/>
        </p:nvSpPr>
        <p:spPr bwMode="auto">
          <a:xfrm>
            <a:off x="4284663" y="2924175"/>
            <a:ext cx="865187" cy="865188"/>
          </a:xfrm>
          <a:prstGeom prst="ellipse">
            <a:avLst/>
          </a:prstGeom>
          <a:solidFill>
            <a:srgbClr val="99CC00">
              <a:alpha val="25000"/>
            </a:srgbClr>
          </a:solidFill>
          <a:ln w="19050" algn="ctr">
            <a:solidFill>
              <a:srgbClr val="808000"/>
            </a:solidFill>
            <a:round/>
            <a:headEnd/>
            <a:tailEnd/>
          </a:ln>
        </p:spPr>
        <p:txBody>
          <a:bodyPr anchor="ctr"/>
          <a:lstStyle/>
          <a:p>
            <a:pPr algn="ctr">
              <a:defRPr/>
            </a:pPr>
            <a:endParaRPr lang="en-US">
              <a:solidFill>
                <a:schemeClr val="lt1"/>
              </a:solidFill>
              <a:latin typeface="+mn-lt"/>
            </a:endParaRPr>
          </a:p>
        </p:txBody>
      </p:sp>
      <p:grpSp>
        <p:nvGrpSpPr>
          <p:cNvPr id="49" name="Group 60"/>
          <p:cNvGrpSpPr>
            <a:grpSpLocks/>
          </p:cNvGrpSpPr>
          <p:nvPr/>
        </p:nvGrpSpPr>
        <p:grpSpPr bwMode="auto">
          <a:xfrm>
            <a:off x="1547813" y="5373688"/>
            <a:ext cx="361950" cy="720725"/>
            <a:chOff x="2653" y="1888"/>
            <a:chExt cx="228" cy="454"/>
          </a:xfrm>
        </p:grpSpPr>
        <p:sp>
          <p:nvSpPr>
            <p:cNvPr id="50" name="Oval 31"/>
            <p:cNvSpPr>
              <a:spLocks noChangeArrowheads="1"/>
            </p:cNvSpPr>
            <p:nvPr/>
          </p:nvSpPr>
          <p:spPr bwMode="auto">
            <a:xfrm>
              <a:off x="2744" y="2115"/>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51" name="Oval 31"/>
            <p:cNvSpPr>
              <a:spLocks noChangeArrowheads="1"/>
            </p:cNvSpPr>
            <p:nvPr/>
          </p:nvSpPr>
          <p:spPr bwMode="auto">
            <a:xfrm>
              <a:off x="2744" y="2069"/>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52" name="Oval 31"/>
            <p:cNvSpPr>
              <a:spLocks noChangeArrowheads="1"/>
            </p:cNvSpPr>
            <p:nvPr/>
          </p:nvSpPr>
          <p:spPr bwMode="auto">
            <a:xfrm>
              <a:off x="2789" y="2160"/>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53" name="Oval 31"/>
            <p:cNvSpPr>
              <a:spLocks noChangeArrowheads="1"/>
            </p:cNvSpPr>
            <p:nvPr/>
          </p:nvSpPr>
          <p:spPr bwMode="auto">
            <a:xfrm>
              <a:off x="2789" y="1979"/>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54" name="Oval 31"/>
            <p:cNvSpPr>
              <a:spLocks noChangeArrowheads="1"/>
            </p:cNvSpPr>
            <p:nvPr/>
          </p:nvSpPr>
          <p:spPr bwMode="auto">
            <a:xfrm>
              <a:off x="2835" y="1888"/>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55" name="Oval 31"/>
            <p:cNvSpPr>
              <a:spLocks noChangeArrowheads="1"/>
            </p:cNvSpPr>
            <p:nvPr/>
          </p:nvSpPr>
          <p:spPr bwMode="auto">
            <a:xfrm>
              <a:off x="2744" y="1933"/>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56" name="Oval 31"/>
            <p:cNvSpPr>
              <a:spLocks noChangeArrowheads="1"/>
            </p:cNvSpPr>
            <p:nvPr/>
          </p:nvSpPr>
          <p:spPr bwMode="auto">
            <a:xfrm>
              <a:off x="2699" y="2024"/>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57" name="Oval 31"/>
            <p:cNvSpPr>
              <a:spLocks noChangeArrowheads="1"/>
            </p:cNvSpPr>
            <p:nvPr/>
          </p:nvSpPr>
          <p:spPr bwMode="auto">
            <a:xfrm>
              <a:off x="2835" y="2205"/>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58" name="Oval 31"/>
            <p:cNvSpPr>
              <a:spLocks noChangeArrowheads="1"/>
            </p:cNvSpPr>
            <p:nvPr/>
          </p:nvSpPr>
          <p:spPr bwMode="auto">
            <a:xfrm>
              <a:off x="2653" y="2115"/>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59" name="Oval 31"/>
            <p:cNvSpPr>
              <a:spLocks noChangeArrowheads="1"/>
            </p:cNvSpPr>
            <p:nvPr/>
          </p:nvSpPr>
          <p:spPr bwMode="auto">
            <a:xfrm>
              <a:off x="2744" y="2251"/>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60" name="Oval 31"/>
            <p:cNvSpPr>
              <a:spLocks noChangeArrowheads="1"/>
            </p:cNvSpPr>
            <p:nvPr/>
          </p:nvSpPr>
          <p:spPr bwMode="auto">
            <a:xfrm>
              <a:off x="2835" y="2296"/>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grpSp>
      <p:sp>
        <p:nvSpPr>
          <p:cNvPr id="61" name="Oval 31"/>
          <p:cNvSpPr>
            <a:spLocks noChangeArrowheads="1"/>
          </p:cNvSpPr>
          <p:nvPr/>
        </p:nvSpPr>
        <p:spPr bwMode="auto">
          <a:xfrm>
            <a:off x="1547813" y="5300663"/>
            <a:ext cx="865187" cy="865187"/>
          </a:xfrm>
          <a:prstGeom prst="ellipse">
            <a:avLst/>
          </a:prstGeom>
          <a:solidFill>
            <a:srgbClr val="99CC00">
              <a:alpha val="25000"/>
            </a:srgbClr>
          </a:solidFill>
          <a:ln w="19050" algn="ctr">
            <a:solidFill>
              <a:srgbClr val="808000"/>
            </a:solidFill>
            <a:round/>
            <a:headEnd/>
            <a:tailEnd/>
          </a:ln>
        </p:spPr>
        <p:txBody>
          <a:bodyPr anchor="ctr"/>
          <a:lstStyle/>
          <a:p>
            <a:pPr algn="ctr">
              <a:defRPr/>
            </a:pPr>
            <a:endParaRPr lang="en-US">
              <a:solidFill>
                <a:schemeClr val="lt1"/>
              </a:solidFill>
              <a:latin typeface="+mn-lt"/>
            </a:endParaRPr>
          </a:p>
        </p:txBody>
      </p:sp>
      <p:sp>
        <p:nvSpPr>
          <p:cNvPr id="62" name="Oval 31"/>
          <p:cNvSpPr>
            <a:spLocks noChangeArrowheads="1"/>
          </p:cNvSpPr>
          <p:nvPr/>
        </p:nvSpPr>
        <p:spPr bwMode="auto">
          <a:xfrm>
            <a:off x="5940425" y="3284538"/>
            <a:ext cx="165100" cy="165100"/>
          </a:xfrm>
          <a:prstGeom prst="ellipse">
            <a:avLst/>
          </a:prstGeom>
          <a:solidFill>
            <a:srgbClr val="FF0000">
              <a:alpha val="70000"/>
            </a:srgbClr>
          </a:solidFill>
          <a:ln w="19050" algn="ctr">
            <a:solidFill>
              <a:srgbClr val="800000"/>
            </a:solidFill>
            <a:round/>
            <a:headEnd/>
            <a:tailEnd/>
          </a:ln>
        </p:spPr>
        <p:txBody>
          <a:bodyPr anchor="ctr"/>
          <a:lstStyle/>
          <a:p>
            <a:pPr algn="ctr">
              <a:defRPr/>
            </a:pPr>
            <a:endParaRPr lang="en-US">
              <a:solidFill>
                <a:schemeClr val="lt1"/>
              </a:solidFill>
              <a:latin typeface="+mn-lt"/>
            </a:endParaRPr>
          </a:p>
        </p:txBody>
      </p:sp>
      <p:sp>
        <p:nvSpPr>
          <p:cNvPr id="63" name="Oval 31"/>
          <p:cNvSpPr/>
          <p:nvPr/>
        </p:nvSpPr>
        <p:spPr>
          <a:xfrm>
            <a:off x="4311650" y="1628775"/>
            <a:ext cx="3429000" cy="3429000"/>
          </a:xfrm>
          <a:prstGeom prst="ellipse">
            <a:avLst/>
          </a:prstGeom>
          <a:solidFill>
            <a:schemeClr val="accent2">
              <a:lumMod val="40000"/>
              <a:lumOff val="60000"/>
              <a:alpha val="2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4" name="Group 91"/>
          <p:cNvGrpSpPr>
            <a:grpSpLocks/>
          </p:cNvGrpSpPr>
          <p:nvPr/>
        </p:nvGrpSpPr>
        <p:grpSpPr bwMode="auto">
          <a:xfrm>
            <a:off x="6875463" y="5372100"/>
            <a:ext cx="433387" cy="720725"/>
            <a:chOff x="3651" y="935"/>
            <a:chExt cx="273" cy="454"/>
          </a:xfrm>
        </p:grpSpPr>
        <p:sp>
          <p:nvSpPr>
            <p:cNvPr id="65" name="Oval 31"/>
            <p:cNvSpPr>
              <a:spLocks noChangeArrowheads="1"/>
            </p:cNvSpPr>
            <p:nvPr/>
          </p:nvSpPr>
          <p:spPr bwMode="auto">
            <a:xfrm>
              <a:off x="3696" y="935"/>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66" name="Oval 31"/>
            <p:cNvSpPr>
              <a:spLocks noChangeArrowheads="1"/>
            </p:cNvSpPr>
            <p:nvPr/>
          </p:nvSpPr>
          <p:spPr bwMode="auto">
            <a:xfrm>
              <a:off x="3742" y="1026"/>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67" name="Oval 31"/>
            <p:cNvSpPr>
              <a:spLocks noChangeArrowheads="1"/>
            </p:cNvSpPr>
            <p:nvPr/>
          </p:nvSpPr>
          <p:spPr bwMode="auto">
            <a:xfrm>
              <a:off x="3651" y="1071"/>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68" name="Oval 31"/>
            <p:cNvSpPr>
              <a:spLocks noChangeArrowheads="1"/>
            </p:cNvSpPr>
            <p:nvPr/>
          </p:nvSpPr>
          <p:spPr bwMode="auto">
            <a:xfrm>
              <a:off x="3696" y="1162"/>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69" name="Oval 31"/>
            <p:cNvSpPr>
              <a:spLocks noChangeArrowheads="1"/>
            </p:cNvSpPr>
            <p:nvPr/>
          </p:nvSpPr>
          <p:spPr bwMode="auto">
            <a:xfrm>
              <a:off x="3696" y="1343"/>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70" name="Oval 31"/>
            <p:cNvSpPr>
              <a:spLocks noChangeArrowheads="1"/>
            </p:cNvSpPr>
            <p:nvPr/>
          </p:nvSpPr>
          <p:spPr bwMode="auto">
            <a:xfrm>
              <a:off x="3696" y="1252"/>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71" name="Oval 31"/>
            <p:cNvSpPr>
              <a:spLocks noChangeArrowheads="1"/>
            </p:cNvSpPr>
            <p:nvPr/>
          </p:nvSpPr>
          <p:spPr bwMode="auto">
            <a:xfrm>
              <a:off x="3787" y="1116"/>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72" name="Oval 31"/>
            <p:cNvSpPr>
              <a:spLocks noChangeArrowheads="1"/>
            </p:cNvSpPr>
            <p:nvPr/>
          </p:nvSpPr>
          <p:spPr bwMode="auto">
            <a:xfrm>
              <a:off x="3832" y="980"/>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73" name="Oval 31"/>
            <p:cNvSpPr>
              <a:spLocks noChangeArrowheads="1"/>
            </p:cNvSpPr>
            <p:nvPr/>
          </p:nvSpPr>
          <p:spPr bwMode="auto">
            <a:xfrm>
              <a:off x="3787" y="1207"/>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74" name="Oval 31"/>
            <p:cNvSpPr>
              <a:spLocks noChangeArrowheads="1"/>
            </p:cNvSpPr>
            <p:nvPr/>
          </p:nvSpPr>
          <p:spPr bwMode="auto">
            <a:xfrm>
              <a:off x="3787" y="1343"/>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75" name="Oval 31"/>
            <p:cNvSpPr>
              <a:spLocks noChangeArrowheads="1"/>
            </p:cNvSpPr>
            <p:nvPr/>
          </p:nvSpPr>
          <p:spPr bwMode="auto">
            <a:xfrm>
              <a:off x="3878" y="1252"/>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76" name="Oval 31"/>
            <p:cNvSpPr>
              <a:spLocks noChangeArrowheads="1"/>
            </p:cNvSpPr>
            <p:nvPr/>
          </p:nvSpPr>
          <p:spPr bwMode="auto">
            <a:xfrm>
              <a:off x="3878" y="1071"/>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sp>
          <p:nvSpPr>
            <p:cNvPr id="77" name="Oval 31"/>
            <p:cNvSpPr>
              <a:spLocks noChangeArrowheads="1"/>
            </p:cNvSpPr>
            <p:nvPr/>
          </p:nvSpPr>
          <p:spPr bwMode="auto">
            <a:xfrm>
              <a:off x="3832" y="1162"/>
              <a:ext cx="46" cy="46"/>
            </a:xfrm>
            <a:prstGeom prst="ellipse">
              <a:avLst/>
            </a:prstGeom>
            <a:solidFill>
              <a:schemeClr val="accent1">
                <a:alpha val="89999"/>
              </a:schemeClr>
            </a:solidFill>
            <a:ln w="19050" algn="ctr">
              <a:solidFill>
                <a:srgbClr val="003366"/>
              </a:solidFill>
              <a:round/>
              <a:headEnd/>
              <a:tailEnd/>
            </a:ln>
          </p:spPr>
          <p:txBody>
            <a:bodyPr anchor="ctr"/>
            <a:lstStyle/>
            <a:p>
              <a:pPr algn="ctr">
                <a:defRPr/>
              </a:pPr>
              <a:endParaRPr lang="en-US">
                <a:solidFill>
                  <a:schemeClr val="lt1"/>
                </a:solidFill>
                <a:latin typeface="+mn-lt"/>
              </a:endParaRPr>
            </a:p>
          </p:txBody>
        </p:sp>
      </p:grpSp>
      <p:sp>
        <p:nvSpPr>
          <p:cNvPr id="78" name="Oval 31"/>
          <p:cNvSpPr>
            <a:spLocks noChangeArrowheads="1"/>
          </p:cNvSpPr>
          <p:nvPr/>
        </p:nvSpPr>
        <p:spPr bwMode="auto">
          <a:xfrm>
            <a:off x="6443663" y="5300663"/>
            <a:ext cx="865187" cy="865187"/>
          </a:xfrm>
          <a:prstGeom prst="ellipse">
            <a:avLst/>
          </a:prstGeom>
          <a:solidFill>
            <a:srgbClr val="99CC00">
              <a:alpha val="25000"/>
            </a:srgbClr>
          </a:solidFill>
          <a:ln w="19050" algn="ctr">
            <a:solidFill>
              <a:srgbClr val="808000"/>
            </a:solidFill>
            <a:round/>
            <a:headEnd/>
            <a:tailEnd/>
          </a:ln>
        </p:spPr>
        <p:txBody>
          <a:bodyPr anchor="ctr"/>
          <a:lstStyle/>
          <a:p>
            <a:pPr algn="ctr">
              <a:defRPr/>
            </a:pPr>
            <a:endParaRPr lang="en-US">
              <a:solidFill>
                <a:schemeClr val="lt1"/>
              </a:solidFill>
              <a:latin typeface="+mn-lt"/>
            </a:endParaRPr>
          </a:p>
        </p:txBody>
      </p:sp>
      <p:sp>
        <p:nvSpPr>
          <p:cNvPr id="79" name="AutoShape 107"/>
          <p:cNvSpPr>
            <a:spLocks noChangeArrowheads="1"/>
          </p:cNvSpPr>
          <p:nvPr/>
        </p:nvSpPr>
        <p:spPr bwMode="auto">
          <a:xfrm>
            <a:off x="3059113" y="5589588"/>
            <a:ext cx="2808287" cy="288925"/>
          </a:xfrm>
          <a:prstGeom prst="leftRightArrow">
            <a:avLst>
              <a:gd name="adj1" fmla="val 50000"/>
              <a:gd name="adj2" fmla="val 194396"/>
            </a:avLst>
          </a:prstGeom>
          <a:solidFill>
            <a:srgbClr val="99CC00">
              <a:alpha val="30196"/>
            </a:srgbClr>
          </a:solidFill>
          <a:ln w="9525">
            <a:solidFill>
              <a:srgbClr val="333300"/>
            </a:solidFill>
            <a:miter lim="800000"/>
            <a:headEnd/>
            <a:tailEnd/>
          </a:ln>
        </p:spPr>
        <p:txBody>
          <a:bodyPr wrap="none" anchor="ctr">
            <a:prstTxWarp prst="textNoShape">
              <a:avLst/>
            </a:prstTxWarp>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4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48"/>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47" grpId="0" animBg="1"/>
      <p:bldP spid="48" grpId="0" animBg="1"/>
      <p:bldP spid="48" grpId="1" animBg="1"/>
      <p:bldP spid="61" grpId="0" animBg="1"/>
      <p:bldP spid="62" grpId="0" animBg="1"/>
      <p:bldP spid="63" grpId="0" animBg="1"/>
      <p:bldP spid="78" grpId="0" animBg="1"/>
      <p:bldP spid="79"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50000"/>
                  </a:schemeClr>
                </a:solidFill>
              </a:rPr>
              <a:t>Introduction</a:t>
            </a:r>
          </a:p>
          <a:p>
            <a:r>
              <a:rPr lang="en-US" dirty="0" smtClean="0">
                <a:solidFill>
                  <a:srgbClr val="000000"/>
                </a:solidFill>
              </a:rPr>
              <a:t>Data Association Techniques</a:t>
            </a:r>
          </a:p>
          <a:p>
            <a:pPr lvl="1"/>
            <a:r>
              <a:rPr lang="en-US" dirty="0" smtClean="0">
                <a:solidFill>
                  <a:schemeClr val="bg1">
                    <a:lumMod val="50000"/>
                  </a:schemeClr>
                </a:solidFill>
              </a:rPr>
              <a:t>Feature Descriptors</a:t>
            </a:r>
          </a:p>
          <a:p>
            <a:pPr lvl="1"/>
            <a:r>
              <a:rPr lang="en-US" dirty="0" smtClean="0"/>
              <a:t>Descriptor-Free Methods</a:t>
            </a:r>
          </a:p>
          <a:p>
            <a:r>
              <a:rPr lang="en-US" dirty="0" smtClean="0">
                <a:solidFill>
                  <a:schemeClr val="bg1">
                    <a:lumMod val="50000"/>
                  </a:schemeClr>
                </a:solidFill>
              </a:rPr>
              <a:t>Outlier Rejection</a:t>
            </a:r>
          </a:p>
          <a:p>
            <a:r>
              <a:rPr lang="en-US" dirty="0" smtClean="0">
                <a:solidFill>
                  <a:schemeClr val="bg1">
                    <a:lumMod val="50000"/>
                  </a:schemeClr>
                </a:solidFill>
              </a:rPr>
              <a:t>Summary</a:t>
            </a:r>
          </a:p>
          <a:p>
            <a:r>
              <a:rPr lang="en-US" dirty="0" smtClean="0">
                <a:solidFill>
                  <a:schemeClr val="bg1">
                    <a:lumMod val="50000"/>
                  </a:schemeClr>
                </a:solidFill>
              </a:rPr>
              <a:t>Open Problems</a:t>
            </a:r>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smtClean="0"/>
              <a:t>Chi Hay Tong</a:t>
            </a:r>
            <a:endParaRPr lang="en-US"/>
          </a:p>
        </p:txBody>
      </p:sp>
      <p:sp>
        <p:nvSpPr>
          <p:cNvPr id="6" name="Footer Placeholder 5"/>
          <p:cNvSpPr>
            <a:spLocks noGrp="1"/>
          </p:cNvSpPr>
          <p:nvPr>
            <p:ph type="ftr" sz="quarter" idx="3"/>
          </p:nvPr>
        </p:nvSpPr>
        <p:spPr/>
        <p:txBody>
          <a:bodyPr/>
          <a:lstStyle/>
          <a:p>
            <a:pPr>
              <a:defRPr/>
            </a:pPr>
            <a:r>
              <a:rPr lang="en-CA" smtClean="0"/>
              <a:t>CRV 2010 SLAM Camp: Outlier Rejection Tutorial</a:t>
            </a:r>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60" name="Straight Arrow Connector 59"/>
          <p:cNvCxnSpPr/>
          <p:nvPr/>
        </p:nvCxnSpPr>
        <p:spPr>
          <a:xfrm rot="5400000">
            <a:off x="1126013" y="4369758"/>
            <a:ext cx="1759683" cy="38514"/>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grpSp>
        <p:nvGrpSpPr>
          <p:cNvPr id="56" name="Group 55"/>
          <p:cNvGrpSpPr/>
          <p:nvPr/>
        </p:nvGrpSpPr>
        <p:grpSpPr>
          <a:xfrm>
            <a:off x="1784626" y="3218341"/>
            <a:ext cx="482774" cy="552996"/>
            <a:chOff x="1784626" y="3218341"/>
            <a:chExt cx="482774" cy="552996"/>
          </a:xfrm>
        </p:grpSpPr>
        <p:sp>
          <p:nvSpPr>
            <p:cNvPr id="50" name="Rectangle 49"/>
            <p:cNvSpPr/>
            <p:nvPr/>
          </p:nvSpPr>
          <p:spPr bwMode="auto">
            <a:xfrm rot="16200000">
              <a:off x="1749516" y="3321918"/>
              <a:ext cx="552996" cy="345842"/>
            </a:xfrm>
            <a:prstGeom prst="rect">
              <a:avLst/>
            </a:prstGeom>
            <a:solidFill>
              <a:srgbClr val="C00000">
                <a:alpha val="50000"/>
              </a:srgbClr>
            </a:solidFill>
            <a:ln>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Rectangle 50"/>
            <p:cNvSpPr/>
            <p:nvPr/>
          </p:nvSpPr>
          <p:spPr bwMode="auto">
            <a:xfrm rot="16200000">
              <a:off x="1749516" y="3321917"/>
              <a:ext cx="138687" cy="68467"/>
            </a:xfrm>
            <a:prstGeom prst="rect">
              <a:avLst/>
            </a:prstGeom>
            <a:solidFill>
              <a:schemeClr val="tx1">
                <a:lumMod val="75000"/>
                <a:lumOff val="25000"/>
                <a:alpha val="50000"/>
              </a:schemeClr>
            </a:solidFill>
            <a:ln>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 name="Rectangle 51"/>
            <p:cNvSpPr/>
            <p:nvPr/>
          </p:nvSpPr>
          <p:spPr bwMode="auto">
            <a:xfrm rot="16200000">
              <a:off x="1749516" y="3599293"/>
              <a:ext cx="138687" cy="68467"/>
            </a:xfrm>
            <a:prstGeom prst="rect">
              <a:avLst/>
            </a:prstGeom>
            <a:solidFill>
              <a:schemeClr val="tx1">
                <a:lumMod val="75000"/>
                <a:lumOff val="25000"/>
                <a:alpha val="50000"/>
              </a:schemeClr>
            </a:solidFill>
            <a:ln>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 name="Rectangle 52"/>
            <p:cNvSpPr/>
            <p:nvPr/>
          </p:nvSpPr>
          <p:spPr bwMode="auto">
            <a:xfrm rot="16200000">
              <a:off x="2163823" y="3599293"/>
              <a:ext cx="138687" cy="68467"/>
            </a:xfrm>
            <a:prstGeom prst="rect">
              <a:avLst/>
            </a:prstGeom>
            <a:solidFill>
              <a:schemeClr val="tx1">
                <a:lumMod val="75000"/>
                <a:lumOff val="25000"/>
                <a:alpha val="50000"/>
              </a:schemeClr>
            </a:solidFill>
            <a:ln>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4" name="Rectangle 53"/>
            <p:cNvSpPr/>
            <p:nvPr/>
          </p:nvSpPr>
          <p:spPr bwMode="auto">
            <a:xfrm rot="16200000">
              <a:off x="2163823" y="3321917"/>
              <a:ext cx="138687" cy="68467"/>
            </a:xfrm>
            <a:prstGeom prst="rect">
              <a:avLst/>
            </a:prstGeom>
            <a:solidFill>
              <a:schemeClr val="tx1">
                <a:lumMod val="75000"/>
                <a:lumOff val="25000"/>
                <a:alpha val="50000"/>
              </a:schemeClr>
            </a:solidFill>
            <a:ln>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 name="Title 1"/>
          <p:cNvSpPr>
            <a:spLocks noGrp="1"/>
          </p:cNvSpPr>
          <p:nvPr>
            <p:ph type="title"/>
          </p:nvPr>
        </p:nvSpPr>
        <p:spPr/>
        <p:txBody>
          <a:bodyPr/>
          <a:lstStyle/>
          <a:p>
            <a:r>
              <a:rPr lang="en-US" sz="1600" dirty="0" smtClean="0"/>
              <a:t>Descriptor-Free </a:t>
            </a:r>
            <a:r>
              <a:rPr lang="en-US" dirty="0" smtClean="0"/>
              <a:t>| </a:t>
            </a:r>
            <a:r>
              <a:rPr lang="en-CA" sz="2800" dirty="0" smtClean="0"/>
              <a:t>Nearest Neighbour</a:t>
            </a:r>
            <a:endParaRPr lang="en-US" dirty="0"/>
          </a:p>
        </p:txBody>
      </p:sp>
      <p:sp>
        <p:nvSpPr>
          <p:cNvPr id="3" name="Content Placeholder 2"/>
          <p:cNvSpPr>
            <a:spLocks noGrp="1"/>
          </p:cNvSpPr>
          <p:nvPr>
            <p:ph sz="quarter" idx="1"/>
          </p:nvPr>
        </p:nvSpPr>
        <p:spPr/>
        <p:txBody>
          <a:bodyPr/>
          <a:lstStyle/>
          <a:p>
            <a:r>
              <a:rPr lang="en-US" dirty="0" smtClean="0"/>
              <a:t>Associate to the landmark closest in distance</a:t>
            </a:r>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smtClean="0"/>
              <a:t>Chi Hay Tong</a:t>
            </a:r>
            <a:endParaRPr lang="en-US"/>
          </a:p>
        </p:txBody>
      </p:sp>
      <p:sp>
        <p:nvSpPr>
          <p:cNvPr id="6" name="Footer Placeholder 5"/>
          <p:cNvSpPr>
            <a:spLocks noGrp="1"/>
          </p:cNvSpPr>
          <p:nvPr>
            <p:ph type="ftr" sz="quarter" idx="3"/>
          </p:nvPr>
        </p:nvSpPr>
        <p:spPr/>
        <p:txBody>
          <a:bodyPr/>
          <a:lstStyle/>
          <a:p>
            <a:pPr>
              <a:defRPr/>
            </a:pPr>
            <a:r>
              <a:rPr lang="en-CA" smtClean="0"/>
              <a:t>CRV 2010 SLAM Camp: Outlier Rejection Tutorial</a:t>
            </a:r>
            <a:endParaRPr lang="en-CA" dirty="0"/>
          </a:p>
        </p:txBody>
      </p:sp>
      <p:sp>
        <p:nvSpPr>
          <p:cNvPr id="8" name="Rectangle 7"/>
          <p:cNvSpPr/>
          <p:nvPr/>
        </p:nvSpPr>
        <p:spPr>
          <a:xfrm>
            <a:off x="579132" y="5923525"/>
            <a:ext cx="3027128" cy="369332"/>
          </a:xfrm>
          <a:prstGeom prst="rect">
            <a:avLst/>
          </a:prstGeom>
        </p:spPr>
        <p:txBody>
          <a:bodyPr wrap="none">
            <a:spAutoFit/>
          </a:bodyPr>
          <a:lstStyle/>
          <a:p>
            <a:pPr algn="ctr"/>
            <a:r>
              <a:rPr lang="en-US" dirty="0" smtClean="0">
                <a:solidFill>
                  <a:schemeClr val="tx2"/>
                </a:solidFill>
                <a:latin typeface="Gill Sans MT"/>
                <a:cs typeface="Gill Sans MT"/>
              </a:rPr>
              <a:t>Estimated rover pose and map</a:t>
            </a:r>
            <a:endParaRPr lang="en-US" dirty="0">
              <a:solidFill>
                <a:schemeClr val="tx2"/>
              </a:solidFill>
              <a:latin typeface="Gill Sans MT"/>
              <a:cs typeface="Gill Sans MT"/>
            </a:endParaRPr>
          </a:p>
        </p:txBody>
      </p:sp>
      <p:grpSp>
        <p:nvGrpSpPr>
          <p:cNvPr id="15" name="Group 14"/>
          <p:cNvGrpSpPr/>
          <p:nvPr/>
        </p:nvGrpSpPr>
        <p:grpSpPr>
          <a:xfrm>
            <a:off x="804283" y="2679847"/>
            <a:ext cx="312319" cy="338466"/>
            <a:chOff x="867150" y="4201401"/>
            <a:chExt cx="312319" cy="338466"/>
          </a:xfrm>
        </p:grpSpPr>
        <p:sp>
          <p:nvSpPr>
            <p:cNvPr id="16" name="Oval 15"/>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17" name="TextBox 16"/>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1</a:t>
              </a:r>
              <a:endParaRPr lang="en-US" sz="1200" dirty="0">
                <a:latin typeface="Gill Sans MT"/>
                <a:cs typeface="Gill Sans MT"/>
              </a:endParaRPr>
            </a:p>
          </p:txBody>
        </p:sp>
      </p:grpSp>
      <p:grpSp>
        <p:nvGrpSpPr>
          <p:cNvPr id="18" name="Group 17"/>
          <p:cNvGrpSpPr/>
          <p:nvPr/>
        </p:nvGrpSpPr>
        <p:grpSpPr>
          <a:xfrm>
            <a:off x="2930705" y="2128055"/>
            <a:ext cx="312319" cy="338466"/>
            <a:chOff x="867150" y="4201401"/>
            <a:chExt cx="312319" cy="338466"/>
          </a:xfrm>
        </p:grpSpPr>
        <p:sp>
          <p:nvSpPr>
            <p:cNvPr id="19" name="Oval 18"/>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0" name="TextBox 19"/>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2</a:t>
              </a:r>
              <a:endParaRPr lang="en-US" sz="1200" dirty="0">
                <a:latin typeface="Gill Sans MT"/>
                <a:cs typeface="Gill Sans MT"/>
              </a:endParaRPr>
            </a:p>
          </p:txBody>
        </p:sp>
      </p:grpSp>
      <p:grpSp>
        <p:nvGrpSpPr>
          <p:cNvPr id="21" name="Group 20"/>
          <p:cNvGrpSpPr/>
          <p:nvPr/>
        </p:nvGrpSpPr>
        <p:grpSpPr>
          <a:xfrm>
            <a:off x="3372292" y="2921773"/>
            <a:ext cx="312319" cy="338466"/>
            <a:chOff x="867150" y="4201401"/>
            <a:chExt cx="312319" cy="338466"/>
          </a:xfrm>
        </p:grpSpPr>
        <p:sp>
          <p:nvSpPr>
            <p:cNvPr id="22" name="Oval 21"/>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3" name="TextBox 22"/>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3</a:t>
              </a:r>
              <a:endParaRPr lang="en-US" sz="1200" dirty="0">
                <a:latin typeface="Gill Sans MT"/>
                <a:cs typeface="Gill Sans MT"/>
              </a:endParaRPr>
            </a:p>
          </p:txBody>
        </p:sp>
      </p:grpSp>
      <p:grpSp>
        <p:nvGrpSpPr>
          <p:cNvPr id="24" name="Group 23"/>
          <p:cNvGrpSpPr/>
          <p:nvPr/>
        </p:nvGrpSpPr>
        <p:grpSpPr>
          <a:xfrm>
            <a:off x="2781345" y="4418177"/>
            <a:ext cx="312319" cy="338466"/>
            <a:chOff x="867150" y="4201401"/>
            <a:chExt cx="312319" cy="338466"/>
          </a:xfrm>
        </p:grpSpPr>
        <p:sp>
          <p:nvSpPr>
            <p:cNvPr id="25" name="Oval 24"/>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6" name="TextBox 25"/>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4</a:t>
              </a:r>
              <a:endParaRPr lang="en-US" sz="1200" dirty="0">
                <a:latin typeface="Gill Sans MT"/>
                <a:cs typeface="Gill Sans MT"/>
              </a:endParaRPr>
            </a:p>
          </p:txBody>
        </p:sp>
      </p:grpSp>
      <p:grpSp>
        <p:nvGrpSpPr>
          <p:cNvPr id="27" name="Group 26"/>
          <p:cNvGrpSpPr/>
          <p:nvPr/>
        </p:nvGrpSpPr>
        <p:grpSpPr>
          <a:xfrm>
            <a:off x="3573467" y="5235541"/>
            <a:ext cx="312319" cy="338466"/>
            <a:chOff x="867150" y="4201401"/>
            <a:chExt cx="312319" cy="338466"/>
          </a:xfrm>
        </p:grpSpPr>
        <p:sp>
          <p:nvSpPr>
            <p:cNvPr id="28" name="Oval 27"/>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9" name="TextBox 28"/>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5</a:t>
              </a:r>
              <a:endParaRPr lang="en-US" sz="1200" dirty="0">
                <a:latin typeface="Gill Sans MT"/>
                <a:cs typeface="Gill Sans MT"/>
              </a:endParaRPr>
            </a:p>
          </p:txBody>
        </p:sp>
      </p:grpSp>
      <p:grpSp>
        <p:nvGrpSpPr>
          <p:cNvPr id="30" name="Group 29"/>
          <p:cNvGrpSpPr/>
          <p:nvPr/>
        </p:nvGrpSpPr>
        <p:grpSpPr>
          <a:xfrm>
            <a:off x="1046216" y="5210392"/>
            <a:ext cx="312319" cy="338466"/>
            <a:chOff x="867150" y="4201401"/>
            <a:chExt cx="312319" cy="338466"/>
          </a:xfrm>
        </p:grpSpPr>
        <p:sp>
          <p:nvSpPr>
            <p:cNvPr id="31" name="Oval 30"/>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32" name="TextBox 31"/>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6</a:t>
              </a:r>
              <a:endParaRPr lang="en-US" sz="1200" dirty="0">
                <a:latin typeface="Gill Sans MT"/>
                <a:cs typeface="Gill Sans MT"/>
              </a:endParaRPr>
            </a:p>
          </p:txBody>
        </p:sp>
      </p:grpSp>
      <p:cxnSp>
        <p:nvCxnSpPr>
          <p:cNvPr id="68" name="Straight Arrow Connector 67"/>
          <p:cNvCxnSpPr>
            <a:stCxn id="31" idx="6"/>
          </p:cNvCxnSpPr>
          <p:nvPr/>
        </p:nvCxnSpPr>
        <p:spPr>
          <a:xfrm>
            <a:off x="1190678" y="5282623"/>
            <a:ext cx="734156" cy="36222"/>
          </a:xfrm>
          <a:prstGeom prst="straightConnector1">
            <a:avLst/>
          </a:prstGeom>
          <a:ln w="31750" cap="flat" cmpd="sng" algn="ctr">
            <a:solidFill>
              <a:srgbClr val="800000"/>
            </a:solidFill>
            <a:prstDash val="solid"/>
            <a:round/>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69" name="Oval 68"/>
          <p:cNvSpPr>
            <a:spLocks noChangeArrowheads="1"/>
          </p:cNvSpPr>
          <p:nvPr/>
        </p:nvSpPr>
        <p:spPr bwMode="auto">
          <a:xfrm>
            <a:off x="1912260" y="5259188"/>
            <a:ext cx="144462" cy="144462"/>
          </a:xfrm>
          <a:prstGeom prst="ellipse">
            <a:avLst/>
          </a:prstGeom>
          <a:solidFill>
            <a:srgbClr val="99CC00">
              <a:alpha val="50000"/>
            </a:srgbClr>
          </a:solidFill>
          <a:ln w="19050">
            <a:solidFill>
              <a:srgbClr val="333300">
                <a:alpha val="75000"/>
              </a:srgbClr>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sp>
        <p:nvSpPr>
          <p:cNvPr id="73" name="Oval 72"/>
          <p:cNvSpPr>
            <a:spLocks noChangeArrowheads="1"/>
          </p:cNvSpPr>
          <p:nvPr/>
        </p:nvSpPr>
        <p:spPr bwMode="auto">
          <a:xfrm>
            <a:off x="8096850" y="4063078"/>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sp>
        <p:nvSpPr>
          <p:cNvPr id="74" name="Rectangle 73"/>
          <p:cNvSpPr/>
          <p:nvPr/>
        </p:nvSpPr>
        <p:spPr>
          <a:xfrm>
            <a:off x="5327647" y="5923525"/>
            <a:ext cx="2310623" cy="369332"/>
          </a:xfrm>
          <a:prstGeom prst="rect">
            <a:avLst/>
          </a:prstGeom>
        </p:spPr>
        <p:txBody>
          <a:bodyPr wrap="none">
            <a:spAutoFit/>
          </a:bodyPr>
          <a:lstStyle/>
          <a:p>
            <a:pPr algn="ctr"/>
            <a:r>
              <a:rPr lang="en-US" dirty="0" smtClean="0">
                <a:solidFill>
                  <a:schemeClr val="tx2"/>
                </a:solidFill>
                <a:latin typeface="Gill Sans MT"/>
                <a:cs typeface="Gill Sans MT"/>
              </a:rPr>
              <a:t>Feature measurements</a:t>
            </a:r>
            <a:endParaRPr lang="en-US" dirty="0">
              <a:solidFill>
                <a:schemeClr val="tx2"/>
              </a:solidFill>
              <a:latin typeface="Gill Sans MT"/>
              <a:cs typeface="Gill Sans MT"/>
            </a:endParaRPr>
          </a:p>
        </p:txBody>
      </p:sp>
      <p:cxnSp>
        <p:nvCxnSpPr>
          <p:cNvPr id="75" name="Straight Arrow Connector 74"/>
          <p:cNvCxnSpPr>
            <a:endCxn id="73" idx="2"/>
          </p:cNvCxnSpPr>
          <p:nvPr/>
        </p:nvCxnSpPr>
        <p:spPr>
          <a:xfrm flipV="1">
            <a:off x="6311843" y="4135309"/>
            <a:ext cx="1785007" cy="1815"/>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76" name="Oval 75"/>
          <p:cNvSpPr>
            <a:spLocks noChangeArrowheads="1"/>
          </p:cNvSpPr>
          <p:nvPr/>
        </p:nvSpPr>
        <p:spPr bwMode="auto">
          <a:xfrm>
            <a:off x="5608837" y="4517274"/>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cxnSp>
        <p:nvCxnSpPr>
          <p:cNvPr id="77" name="Straight Arrow Connector 76"/>
          <p:cNvCxnSpPr>
            <a:endCxn id="76" idx="7"/>
          </p:cNvCxnSpPr>
          <p:nvPr/>
        </p:nvCxnSpPr>
        <p:spPr>
          <a:xfrm rot="10800000" flipV="1">
            <a:off x="5732143" y="4162270"/>
            <a:ext cx="629994" cy="376159"/>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78" name="Oval 77"/>
          <p:cNvSpPr>
            <a:spLocks noChangeArrowheads="1"/>
          </p:cNvSpPr>
          <p:nvPr/>
        </p:nvSpPr>
        <p:spPr bwMode="auto">
          <a:xfrm>
            <a:off x="5105901" y="3020869"/>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cxnSp>
        <p:nvCxnSpPr>
          <p:cNvPr id="79" name="Straight Arrow Connector 78"/>
          <p:cNvCxnSpPr>
            <a:endCxn id="78" idx="5"/>
          </p:cNvCxnSpPr>
          <p:nvPr/>
        </p:nvCxnSpPr>
        <p:spPr>
          <a:xfrm rot="10800000">
            <a:off x="5229207" y="3144175"/>
            <a:ext cx="1082636" cy="1043248"/>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80" name="Oval 79"/>
          <p:cNvSpPr>
            <a:spLocks noChangeArrowheads="1"/>
          </p:cNvSpPr>
          <p:nvPr/>
        </p:nvSpPr>
        <p:spPr bwMode="auto">
          <a:xfrm>
            <a:off x="7507420" y="2266380"/>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cxnSp>
        <p:nvCxnSpPr>
          <p:cNvPr id="81" name="Straight Arrow Connector 80"/>
          <p:cNvCxnSpPr>
            <a:endCxn id="80" idx="3"/>
          </p:cNvCxnSpPr>
          <p:nvPr/>
        </p:nvCxnSpPr>
        <p:spPr>
          <a:xfrm rot="5400000" flipH="1" flipV="1">
            <a:off x="6046492" y="2655037"/>
            <a:ext cx="1747434" cy="1216733"/>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grpSp>
        <p:nvGrpSpPr>
          <p:cNvPr id="43" name="Group 7"/>
          <p:cNvGrpSpPr>
            <a:grpSpLocks/>
          </p:cNvGrpSpPr>
          <p:nvPr/>
        </p:nvGrpSpPr>
        <p:grpSpPr bwMode="auto">
          <a:xfrm>
            <a:off x="6035521" y="3893267"/>
            <a:ext cx="552996" cy="482775"/>
            <a:chOff x="1571598" y="4857743"/>
            <a:chExt cx="428626" cy="375067"/>
          </a:xfrm>
        </p:grpSpPr>
        <p:sp>
          <p:nvSpPr>
            <p:cNvPr id="44" name="Rectangle 43"/>
            <p:cNvSpPr/>
            <p:nvPr/>
          </p:nvSpPr>
          <p:spPr>
            <a:xfrm>
              <a:off x="1571598" y="4910935"/>
              <a:ext cx="428626" cy="26868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 name="Rectangle 44"/>
            <p:cNvSpPr/>
            <p:nvPr/>
          </p:nvSpPr>
          <p:spPr>
            <a:xfrm>
              <a:off x="1839660" y="4857743"/>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 name="Rectangle 45"/>
            <p:cNvSpPr/>
            <p:nvPr/>
          </p:nvSpPr>
          <p:spPr>
            <a:xfrm>
              <a:off x="1624666" y="4857743"/>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 name="Rectangle 46"/>
            <p:cNvSpPr/>
            <p:nvPr/>
          </p:nvSpPr>
          <p:spPr>
            <a:xfrm>
              <a:off x="1624666" y="5179618"/>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8" name="Rectangle 47"/>
            <p:cNvSpPr/>
            <p:nvPr/>
          </p:nvSpPr>
          <p:spPr>
            <a:xfrm>
              <a:off x="1839660" y="5179618"/>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8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2.45919E-6 3.33565E-6 L -0.46909 -0.09729 " pathEditMode="relative" rAng="0" ptsTypes="AA">
                                      <p:cBhvr>
                                        <p:cTn id="20" dur="1000" fill="hold"/>
                                        <p:tgtEl>
                                          <p:spTgt spid="43"/>
                                        </p:tgtEl>
                                        <p:attrNameLst>
                                          <p:attrName>ppt_x</p:attrName>
                                          <p:attrName>ppt_y</p:attrName>
                                        </p:attrNameLst>
                                      </p:cBhvr>
                                      <p:rCtr x="-235" y="-49"/>
                                    </p:animMotion>
                                  </p:childTnLst>
                                </p:cTn>
                              </p:par>
                              <p:par>
                                <p:cTn id="21" presetID="8" presetClass="emph" presetSubtype="0" accel="50000" decel="50000" fill="hold" nodeType="withEffect">
                                  <p:stCondLst>
                                    <p:cond delay="0"/>
                                  </p:stCondLst>
                                  <p:childTnLst>
                                    <p:animRot by="5400000">
                                      <p:cBhvr>
                                        <p:cTn id="22" dur="1000" fill="hold"/>
                                        <p:tgtEl>
                                          <p:spTgt spid="43"/>
                                        </p:tgtEl>
                                        <p:attrNameLst>
                                          <p:attrName>r</p:attrName>
                                        </p:attrNameLst>
                                      </p:cBhvr>
                                    </p:animRot>
                                  </p:childTnLst>
                                </p:cTn>
                              </p:par>
                              <p:par>
                                <p:cTn id="23" presetID="1" presetClass="exit"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5"/>
                                        </p:tgtEl>
                                        <p:attrNameLst>
                                          <p:attrName>style.visibility</p:attrName>
                                        </p:attrNameLst>
                                      </p:cBhvr>
                                      <p:to>
                                        <p:strVal val="hidden"/>
                                      </p:to>
                                    </p:set>
                                  </p:childTnLst>
                                </p:cTn>
                              </p:par>
                            </p:childTnLst>
                          </p:cTn>
                        </p:par>
                        <p:par>
                          <p:cTn id="27" fill="hold">
                            <p:stCondLst>
                              <p:cond delay="1000"/>
                            </p:stCondLst>
                            <p:childTnLst>
                              <p:par>
                                <p:cTn id="28" presetID="1" presetClass="exit" presetSubtype="0" fill="hold" nodeType="afterEffect">
                                  <p:stCondLst>
                                    <p:cond delay="0"/>
                                  </p:stCondLst>
                                  <p:childTnLst>
                                    <p:set>
                                      <p:cBhvr>
                                        <p:cTn id="29" dur="1" fill="hold">
                                          <p:stCondLst>
                                            <p:cond delay="0"/>
                                          </p:stCondLst>
                                        </p:cTn>
                                        <p:tgtEl>
                                          <p:spTgt spid="56"/>
                                        </p:tgtEl>
                                        <p:attrNameLst>
                                          <p:attrName>style.visibility</p:attrName>
                                        </p:attrNameLst>
                                      </p:cBhvr>
                                      <p:to>
                                        <p:strVal val="hidden"/>
                                      </p:to>
                                    </p:set>
                                  </p:childTnLst>
                                </p:cTn>
                              </p:par>
                            </p:childTnLst>
                          </p:cTn>
                        </p:par>
                        <p:par>
                          <p:cTn id="30" fill="hold">
                            <p:stCondLst>
                              <p:cond delay="1000"/>
                            </p:stCondLst>
                            <p:childTnLst>
                              <p:par>
                                <p:cTn id="31" presetID="1" presetClass="entr" presetSubtype="0"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6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3" grpId="0" animBg="1"/>
      <p:bldP spid="76" grpId="0" animBg="1"/>
      <p:bldP spid="78" grpId="0" animBg="1"/>
      <p:bldP spid="80"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 name="Oval 35"/>
          <p:cNvSpPr/>
          <p:nvPr/>
        </p:nvSpPr>
        <p:spPr>
          <a:xfrm>
            <a:off x="3772017" y="5595801"/>
            <a:ext cx="880137" cy="314371"/>
          </a:xfrm>
          <a:prstGeom prst="ellipse">
            <a:avLst/>
          </a:prstGeom>
          <a:solidFill>
            <a:schemeClr val="accent3">
              <a:lumMod val="60000"/>
              <a:lumOff val="40000"/>
              <a:alpha val="70000"/>
            </a:schemeClr>
          </a:solidFill>
          <a:ln w="6350" cap="flat" cmpd="sng" algn="ctr">
            <a:solidFill>
              <a:schemeClr val="accent3">
                <a:lumMod val="50000"/>
              </a:schemeClr>
            </a:solidFill>
            <a:prstDash val="solid"/>
            <a:roun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sz="1600" dirty="0" smtClean="0"/>
              <a:t>Descriptor-Free </a:t>
            </a:r>
            <a:r>
              <a:rPr lang="en-US" dirty="0" smtClean="0"/>
              <a:t>| </a:t>
            </a:r>
            <a:r>
              <a:rPr lang="en-CA" sz="2800" dirty="0" smtClean="0"/>
              <a:t>Validation Gating</a:t>
            </a:r>
            <a:endParaRPr lang="en-US" dirty="0"/>
          </a:p>
        </p:txBody>
      </p:sp>
      <p:sp>
        <p:nvSpPr>
          <p:cNvPr id="3" name="Content Placeholder 2"/>
          <p:cNvSpPr>
            <a:spLocks noGrp="1"/>
          </p:cNvSpPr>
          <p:nvPr>
            <p:ph sz="quarter" idx="1"/>
          </p:nvPr>
        </p:nvSpPr>
        <p:spPr/>
        <p:txBody>
          <a:bodyPr/>
          <a:lstStyle/>
          <a:p>
            <a:r>
              <a:rPr lang="en-US" dirty="0" smtClean="0"/>
              <a:t>Validation Gating [Bar-Shalom and Fortmann, 1988]</a:t>
            </a:r>
          </a:p>
          <a:p>
            <a:endParaRPr lang="en-US" dirty="0" smtClean="0"/>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smtClean="0"/>
              <a:t>Chi Hay Tong</a:t>
            </a:r>
            <a:endParaRPr lang="en-US"/>
          </a:p>
        </p:txBody>
      </p:sp>
      <p:sp>
        <p:nvSpPr>
          <p:cNvPr id="6" name="Footer Placeholder 5"/>
          <p:cNvSpPr>
            <a:spLocks noGrp="1"/>
          </p:cNvSpPr>
          <p:nvPr>
            <p:ph type="ftr" sz="quarter" idx="3"/>
          </p:nvPr>
        </p:nvSpPr>
        <p:spPr/>
        <p:txBody>
          <a:bodyPr/>
          <a:lstStyle/>
          <a:p>
            <a:pPr>
              <a:defRPr/>
            </a:pPr>
            <a:r>
              <a:rPr lang="en-CA" smtClean="0"/>
              <a:t>CRV 2010 SLAM Camp: Outlier Rejection Tutorial</a:t>
            </a:r>
            <a:endParaRPr lang="en-CA" dirty="0"/>
          </a:p>
        </p:txBody>
      </p:sp>
      <p:pic>
        <p:nvPicPr>
          <p:cNvPr id="7" name="Picture 6"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089150" y="1827206"/>
            <a:ext cx="4965700" cy="419100"/>
          </a:xfrm>
          <a:prstGeom prst="rect">
            <a:avLst/>
          </a:prstGeom>
        </p:spPr>
      </p:pic>
      <p:cxnSp>
        <p:nvCxnSpPr>
          <p:cNvPr id="8" name="Straight Arrow Connector 7"/>
          <p:cNvCxnSpPr/>
          <p:nvPr/>
        </p:nvCxnSpPr>
        <p:spPr>
          <a:xfrm rot="5400000">
            <a:off x="3352979" y="4784729"/>
            <a:ext cx="1759683" cy="38514"/>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grpSp>
        <p:nvGrpSpPr>
          <p:cNvPr id="37" name="Group 36"/>
          <p:cNvGrpSpPr/>
          <p:nvPr/>
        </p:nvGrpSpPr>
        <p:grpSpPr>
          <a:xfrm>
            <a:off x="4011592" y="3633312"/>
            <a:ext cx="482774" cy="552996"/>
            <a:chOff x="4011592" y="3633312"/>
            <a:chExt cx="482774" cy="552996"/>
          </a:xfrm>
        </p:grpSpPr>
        <p:sp>
          <p:nvSpPr>
            <p:cNvPr id="10" name="Rectangle 9"/>
            <p:cNvSpPr/>
            <p:nvPr/>
          </p:nvSpPr>
          <p:spPr bwMode="auto">
            <a:xfrm rot="16200000">
              <a:off x="3976482" y="3736889"/>
              <a:ext cx="552996" cy="34584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bwMode="auto">
            <a:xfrm rot="16200000">
              <a:off x="3976482"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bwMode="auto">
            <a:xfrm rot="16200000">
              <a:off x="3976482"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p:cNvSpPr/>
            <p:nvPr/>
          </p:nvSpPr>
          <p:spPr bwMode="auto">
            <a:xfrm rot="16200000">
              <a:off x="4390789"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p:nvSpPr>
          <p:spPr bwMode="auto">
            <a:xfrm rot="16200000">
              <a:off x="4390789"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5" name="Group 14"/>
          <p:cNvGrpSpPr/>
          <p:nvPr/>
        </p:nvGrpSpPr>
        <p:grpSpPr>
          <a:xfrm>
            <a:off x="3031249" y="3094818"/>
            <a:ext cx="312319" cy="338466"/>
            <a:chOff x="867150" y="4201401"/>
            <a:chExt cx="312319" cy="338466"/>
          </a:xfrm>
        </p:grpSpPr>
        <p:sp>
          <p:nvSpPr>
            <p:cNvPr id="16" name="Oval 15"/>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17" name="TextBox 16"/>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1</a:t>
              </a:r>
              <a:endParaRPr lang="en-US" sz="1200" dirty="0">
                <a:latin typeface="Gill Sans MT"/>
                <a:cs typeface="Gill Sans MT"/>
              </a:endParaRPr>
            </a:p>
          </p:txBody>
        </p:sp>
      </p:grpSp>
      <p:grpSp>
        <p:nvGrpSpPr>
          <p:cNvPr id="18" name="Group 17"/>
          <p:cNvGrpSpPr/>
          <p:nvPr/>
        </p:nvGrpSpPr>
        <p:grpSpPr>
          <a:xfrm>
            <a:off x="5157671" y="2543026"/>
            <a:ext cx="312319" cy="338466"/>
            <a:chOff x="867150" y="4201401"/>
            <a:chExt cx="312319" cy="338466"/>
          </a:xfrm>
        </p:grpSpPr>
        <p:sp>
          <p:nvSpPr>
            <p:cNvPr id="19" name="Oval 18"/>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0" name="TextBox 19"/>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2</a:t>
              </a:r>
              <a:endParaRPr lang="en-US" sz="1200" dirty="0">
                <a:latin typeface="Gill Sans MT"/>
                <a:cs typeface="Gill Sans MT"/>
              </a:endParaRPr>
            </a:p>
          </p:txBody>
        </p:sp>
      </p:grpSp>
      <p:grpSp>
        <p:nvGrpSpPr>
          <p:cNvPr id="21" name="Group 20"/>
          <p:cNvGrpSpPr/>
          <p:nvPr/>
        </p:nvGrpSpPr>
        <p:grpSpPr>
          <a:xfrm>
            <a:off x="5599258" y="3336744"/>
            <a:ext cx="312319" cy="338466"/>
            <a:chOff x="867150" y="4201401"/>
            <a:chExt cx="312319" cy="338466"/>
          </a:xfrm>
        </p:grpSpPr>
        <p:sp>
          <p:nvSpPr>
            <p:cNvPr id="22" name="Oval 21"/>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3" name="TextBox 22"/>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3</a:t>
              </a:r>
              <a:endParaRPr lang="en-US" sz="1200" dirty="0">
                <a:latin typeface="Gill Sans MT"/>
                <a:cs typeface="Gill Sans MT"/>
              </a:endParaRPr>
            </a:p>
          </p:txBody>
        </p:sp>
      </p:grpSp>
      <p:grpSp>
        <p:nvGrpSpPr>
          <p:cNvPr id="24" name="Group 23"/>
          <p:cNvGrpSpPr/>
          <p:nvPr/>
        </p:nvGrpSpPr>
        <p:grpSpPr>
          <a:xfrm>
            <a:off x="5008311" y="4833148"/>
            <a:ext cx="312319" cy="338466"/>
            <a:chOff x="867150" y="4201401"/>
            <a:chExt cx="312319" cy="338466"/>
          </a:xfrm>
        </p:grpSpPr>
        <p:sp>
          <p:nvSpPr>
            <p:cNvPr id="25" name="Oval 24"/>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6" name="TextBox 25"/>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4</a:t>
              </a:r>
              <a:endParaRPr lang="en-US" sz="1200" dirty="0">
                <a:latin typeface="Gill Sans MT"/>
                <a:cs typeface="Gill Sans MT"/>
              </a:endParaRPr>
            </a:p>
          </p:txBody>
        </p:sp>
      </p:grpSp>
      <p:grpSp>
        <p:nvGrpSpPr>
          <p:cNvPr id="27" name="Group 26"/>
          <p:cNvGrpSpPr/>
          <p:nvPr/>
        </p:nvGrpSpPr>
        <p:grpSpPr>
          <a:xfrm>
            <a:off x="5800433" y="5650512"/>
            <a:ext cx="312319" cy="338466"/>
            <a:chOff x="867150" y="4201401"/>
            <a:chExt cx="312319" cy="338466"/>
          </a:xfrm>
        </p:grpSpPr>
        <p:sp>
          <p:nvSpPr>
            <p:cNvPr id="28" name="Oval 27"/>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9" name="TextBox 28"/>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5</a:t>
              </a:r>
              <a:endParaRPr lang="en-US" sz="1200" dirty="0">
                <a:latin typeface="Gill Sans MT"/>
                <a:cs typeface="Gill Sans MT"/>
              </a:endParaRPr>
            </a:p>
          </p:txBody>
        </p:sp>
      </p:grpSp>
      <p:grpSp>
        <p:nvGrpSpPr>
          <p:cNvPr id="30" name="Group 29"/>
          <p:cNvGrpSpPr/>
          <p:nvPr/>
        </p:nvGrpSpPr>
        <p:grpSpPr>
          <a:xfrm>
            <a:off x="3273182" y="5625363"/>
            <a:ext cx="312319" cy="338466"/>
            <a:chOff x="867150" y="4201401"/>
            <a:chExt cx="312319" cy="338466"/>
          </a:xfrm>
        </p:grpSpPr>
        <p:sp>
          <p:nvSpPr>
            <p:cNvPr id="31" name="Oval 30"/>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32" name="TextBox 31"/>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6</a:t>
              </a:r>
              <a:endParaRPr lang="en-US" sz="1200" dirty="0">
                <a:latin typeface="Gill Sans MT"/>
                <a:cs typeface="Gill Sans MT"/>
              </a:endParaRPr>
            </a:p>
          </p:txBody>
        </p:sp>
      </p:grpSp>
      <p:sp>
        <p:nvSpPr>
          <p:cNvPr id="34" name="Oval 33"/>
          <p:cNvSpPr>
            <a:spLocks noChangeArrowheads="1"/>
          </p:cNvSpPr>
          <p:nvPr/>
        </p:nvSpPr>
        <p:spPr bwMode="auto">
          <a:xfrm>
            <a:off x="4139226" y="5674159"/>
            <a:ext cx="144462" cy="144462"/>
          </a:xfrm>
          <a:prstGeom prst="ellipse">
            <a:avLst/>
          </a:prstGeom>
          <a:solidFill>
            <a:srgbClr val="99CC00">
              <a:alpha val="50000"/>
            </a:srgbClr>
          </a:solidFill>
          <a:ln w="19050">
            <a:solidFill>
              <a:srgbClr val="333300">
                <a:alpha val="75000"/>
              </a:srgbClr>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 name="Oval 34"/>
          <p:cNvSpPr/>
          <p:nvPr/>
        </p:nvSpPr>
        <p:spPr>
          <a:xfrm>
            <a:off x="2728429" y="3458080"/>
            <a:ext cx="3080480" cy="917962"/>
          </a:xfrm>
          <a:prstGeom prst="ellipse">
            <a:avLst/>
          </a:prstGeom>
          <a:solidFill>
            <a:srgbClr val="FF0000">
              <a:alpha val="25000"/>
            </a:srgbClr>
          </a:solidFill>
          <a:ln w="6350" cap="flat" cmpd="sng" algn="ctr">
            <a:solidFill>
              <a:srgbClr val="800000">
                <a:alpha val="50000"/>
              </a:srgbClr>
            </a:solidFill>
            <a:prstDash val="solid"/>
            <a:roun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sz="1600" dirty="0" smtClean="0"/>
              <a:t>Descriptor-Free </a:t>
            </a:r>
            <a:r>
              <a:rPr lang="en-US" dirty="0" smtClean="0"/>
              <a:t>| </a:t>
            </a:r>
            <a:r>
              <a:rPr lang="en-CA" sz="2800" dirty="0" smtClean="0"/>
              <a:t>NIS Gating</a:t>
            </a:r>
            <a:endParaRPr lang="en-US" dirty="0"/>
          </a:p>
        </p:txBody>
      </p:sp>
      <p:sp>
        <p:nvSpPr>
          <p:cNvPr id="3" name="Content Placeholder 2"/>
          <p:cNvSpPr>
            <a:spLocks noGrp="1"/>
          </p:cNvSpPr>
          <p:nvPr>
            <p:ph sz="quarter" idx="1"/>
          </p:nvPr>
        </p:nvSpPr>
        <p:spPr/>
        <p:txBody>
          <a:bodyPr/>
          <a:lstStyle/>
          <a:p>
            <a:r>
              <a:rPr lang="en-US" dirty="0" smtClean="0"/>
              <a:t>Normalized Innovation Squared [Bar-Shalom et al., 2002]</a:t>
            </a:r>
          </a:p>
          <a:p>
            <a:endParaRPr lang="en-US" dirty="0" smtClean="0"/>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smtClean="0"/>
              <a:t>Chi Hay Tong</a:t>
            </a:r>
            <a:endParaRPr lang="en-US"/>
          </a:p>
        </p:txBody>
      </p:sp>
      <p:sp>
        <p:nvSpPr>
          <p:cNvPr id="6" name="Footer Placeholder 5"/>
          <p:cNvSpPr>
            <a:spLocks noGrp="1"/>
          </p:cNvSpPr>
          <p:nvPr>
            <p:ph type="ftr" sz="quarter" idx="3"/>
          </p:nvPr>
        </p:nvSpPr>
        <p:spPr/>
        <p:txBody>
          <a:bodyPr/>
          <a:lstStyle/>
          <a:p>
            <a:pPr>
              <a:defRPr/>
            </a:pPr>
            <a:r>
              <a:rPr lang="en-CA" smtClean="0"/>
              <a:t>CRV 2010 SLAM Camp: Outlier Rejection Tutorial</a:t>
            </a:r>
            <a:endParaRPr lang="en-CA" dirty="0"/>
          </a:p>
        </p:txBody>
      </p:sp>
      <p:grpSp>
        <p:nvGrpSpPr>
          <p:cNvPr id="14" name="Group 13"/>
          <p:cNvGrpSpPr/>
          <p:nvPr/>
        </p:nvGrpSpPr>
        <p:grpSpPr>
          <a:xfrm>
            <a:off x="3031249" y="3094818"/>
            <a:ext cx="312319" cy="338466"/>
            <a:chOff x="867150" y="4201401"/>
            <a:chExt cx="312319" cy="338466"/>
          </a:xfrm>
        </p:grpSpPr>
        <p:sp>
          <p:nvSpPr>
            <p:cNvPr id="15" name="Oval 14"/>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16" name="TextBox 15"/>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1</a:t>
              </a:r>
              <a:endParaRPr lang="en-US" sz="1200" dirty="0">
                <a:latin typeface="Gill Sans MT"/>
                <a:cs typeface="Gill Sans MT"/>
              </a:endParaRPr>
            </a:p>
          </p:txBody>
        </p:sp>
      </p:grpSp>
      <p:grpSp>
        <p:nvGrpSpPr>
          <p:cNvPr id="17" name="Group 16"/>
          <p:cNvGrpSpPr/>
          <p:nvPr/>
        </p:nvGrpSpPr>
        <p:grpSpPr>
          <a:xfrm>
            <a:off x="5157671" y="2543026"/>
            <a:ext cx="312319" cy="338466"/>
            <a:chOff x="867150" y="4201401"/>
            <a:chExt cx="312319" cy="338466"/>
          </a:xfrm>
        </p:grpSpPr>
        <p:sp>
          <p:nvSpPr>
            <p:cNvPr id="18" name="Oval 17"/>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19" name="TextBox 18"/>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2</a:t>
              </a:r>
              <a:endParaRPr lang="en-US" sz="1200" dirty="0">
                <a:latin typeface="Gill Sans MT"/>
                <a:cs typeface="Gill Sans MT"/>
              </a:endParaRPr>
            </a:p>
          </p:txBody>
        </p:sp>
      </p:grpSp>
      <p:grpSp>
        <p:nvGrpSpPr>
          <p:cNvPr id="20" name="Group 19"/>
          <p:cNvGrpSpPr/>
          <p:nvPr/>
        </p:nvGrpSpPr>
        <p:grpSpPr>
          <a:xfrm>
            <a:off x="5599258" y="3336744"/>
            <a:ext cx="312319" cy="338466"/>
            <a:chOff x="867150" y="4201401"/>
            <a:chExt cx="312319" cy="338466"/>
          </a:xfrm>
        </p:grpSpPr>
        <p:sp>
          <p:nvSpPr>
            <p:cNvPr id="21" name="Oval 20"/>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2" name="TextBox 21"/>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3</a:t>
              </a:r>
              <a:endParaRPr lang="en-US" sz="1200" dirty="0">
                <a:latin typeface="Gill Sans MT"/>
                <a:cs typeface="Gill Sans MT"/>
              </a:endParaRPr>
            </a:p>
          </p:txBody>
        </p:sp>
      </p:grpSp>
      <p:grpSp>
        <p:nvGrpSpPr>
          <p:cNvPr id="23" name="Group 22"/>
          <p:cNvGrpSpPr/>
          <p:nvPr/>
        </p:nvGrpSpPr>
        <p:grpSpPr>
          <a:xfrm>
            <a:off x="5008311" y="4833148"/>
            <a:ext cx="312319" cy="338466"/>
            <a:chOff x="867150" y="4201401"/>
            <a:chExt cx="312319" cy="338466"/>
          </a:xfrm>
        </p:grpSpPr>
        <p:sp>
          <p:nvSpPr>
            <p:cNvPr id="24" name="Oval 23"/>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5" name="TextBox 24"/>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4</a:t>
              </a:r>
              <a:endParaRPr lang="en-US" sz="1200" dirty="0">
                <a:latin typeface="Gill Sans MT"/>
                <a:cs typeface="Gill Sans MT"/>
              </a:endParaRPr>
            </a:p>
          </p:txBody>
        </p:sp>
      </p:grpSp>
      <p:grpSp>
        <p:nvGrpSpPr>
          <p:cNvPr id="36" name="Group 35"/>
          <p:cNvGrpSpPr/>
          <p:nvPr/>
        </p:nvGrpSpPr>
        <p:grpSpPr>
          <a:xfrm>
            <a:off x="3772017" y="3633312"/>
            <a:ext cx="880137" cy="2276860"/>
            <a:chOff x="3772017" y="3633312"/>
            <a:chExt cx="880137" cy="2276860"/>
          </a:xfrm>
        </p:grpSpPr>
        <p:sp>
          <p:nvSpPr>
            <p:cNvPr id="7" name="Oval 6"/>
            <p:cNvSpPr/>
            <p:nvPr/>
          </p:nvSpPr>
          <p:spPr>
            <a:xfrm>
              <a:off x="3772017" y="5595801"/>
              <a:ext cx="880137" cy="314371"/>
            </a:xfrm>
            <a:prstGeom prst="ellipse">
              <a:avLst/>
            </a:prstGeom>
            <a:solidFill>
              <a:schemeClr val="accent3">
                <a:lumMod val="60000"/>
                <a:lumOff val="40000"/>
                <a:alpha val="70000"/>
              </a:schemeClr>
            </a:solidFill>
            <a:ln w="6350" cap="flat" cmpd="sng" algn="ctr">
              <a:solidFill>
                <a:schemeClr val="accent3">
                  <a:lumMod val="50000"/>
                </a:schemeClr>
              </a:solidFill>
              <a:prstDash val="solid"/>
              <a:roun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8" name="Straight Arrow Connector 7"/>
            <p:cNvCxnSpPr/>
            <p:nvPr/>
          </p:nvCxnSpPr>
          <p:spPr>
            <a:xfrm rot="5400000">
              <a:off x="3352979" y="4784729"/>
              <a:ext cx="1759683" cy="38514"/>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grpSp>
          <p:nvGrpSpPr>
            <p:cNvPr id="33" name="Group 32"/>
            <p:cNvGrpSpPr/>
            <p:nvPr/>
          </p:nvGrpSpPr>
          <p:grpSpPr>
            <a:xfrm>
              <a:off x="4011592" y="3633312"/>
              <a:ext cx="482774" cy="552996"/>
              <a:chOff x="4011592" y="3633312"/>
              <a:chExt cx="482774" cy="552996"/>
            </a:xfrm>
          </p:grpSpPr>
          <p:sp>
            <p:nvSpPr>
              <p:cNvPr id="9" name="Rectangle 8"/>
              <p:cNvSpPr/>
              <p:nvPr/>
            </p:nvSpPr>
            <p:spPr bwMode="auto">
              <a:xfrm rot="16200000">
                <a:off x="3976482" y="3736889"/>
                <a:ext cx="552996" cy="34584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bwMode="auto">
              <a:xfrm rot="16200000">
                <a:off x="3976482"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bwMode="auto">
              <a:xfrm rot="16200000">
                <a:off x="3976482"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bwMode="auto">
              <a:xfrm rot="16200000">
                <a:off x="4390789"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p:cNvSpPr/>
              <p:nvPr/>
            </p:nvSpPr>
            <p:spPr bwMode="auto">
              <a:xfrm rot="16200000">
                <a:off x="4390789"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2" name="Oval 31"/>
            <p:cNvSpPr>
              <a:spLocks noChangeArrowheads="1"/>
            </p:cNvSpPr>
            <p:nvPr/>
          </p:nvSpPr>
          <p:spPr bwMode="auto">
            <a:xfrm>
              <a:off x="4139226" y="5674159"/>
              <a:ext cx="144462" cy="144462"/>
            </a:xfrm>
            <a:prstGeom prst="ellipse">
              <a:avLst/>
            </a:prstGeom>
            <a:solidFill>
              <a:srgbClr val="99CC00">
                <a:alpha val="50000"/>
              </a:srgbClr>
            </a:solidFill>
            <a:ln w="19050">
              <a:solidFill>
                <a:srgbClr val="333300">
                  <a:alpha val="75000"/>
                </a:srgbClr>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grpSp>
      <p:cxnSp>
        <p:nvCxnSpPr>
          <p:cNvPr id="37" name="Straight Arrow Connector 36"/>
          <p:cNvCxnSpPr/>
          <p:nvPr/>
        </p:nvCxnSpPr>
        <p:spPr>
          <a:xfrm flipV="1">
            <a:off x="3030188" y="5710944"/>
            <a:ext cx="264150" cy="60905"/>
          </a:xfrm>
          <a:prstGeom prst="straightConnector1">
            <a:avLst/>
          </a:prstGeom>
          <a:ln w="31750" cap="flat" cmpd="sng" algn="ctr">
            <a:solidFill>
              <a:srgbClr val="800000"/>
            </a:solidFill>
            <a:prstDash val="solid"/>
            <a:round/>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5469426" y="5725023"/>
            <a:ext cx="353684" cy="21676"/>
          </a:xfrm>
          <a:prstGeom prst="straightConnector1">
            <a:avLst/>
          </a:prstGeom>
          <a:ln w="31750" cap="flat" cmpd="sng" algn="ctr">
            <a:solidFill>
              <a:srgbClr val="800000"/>
            </a:solidFill>
            <a:prstDash val="solid"/>
            <a:round/>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5800433" y="5650512"/>
            <a:ext cx="312319" cy="338466"/>
            <a:chOff x="867150" y="4201401"/>
            <a:chExt cx="312319" cy="338466"/>
          </a:xfrm>
        </p:grpSpPr>
        <p:sp>
          <p:nvSpPr>
            <p:cNvPr id="27" name="Oval 26"/>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8" name="TextBox 27"/>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5</a:t>
              </a:r>
              <a:endParaRPr lang="en-US" sz="1200" dirty="0">
                <a:latin typeface="Gill Sans MT"/>
                <a:cs typeface="Gill Sans MT"/>
              </a:endParaRPr>
            </a:p>
          </p:txBody>
        </p:sp>
      </p:grpSp>
      <p:grpSp>
        <p:nvGrpSpPr>
          <p:cNvPr id="29" name="Group 28"/>
          <p:cNvGrpSpPr/>
          <p:nvPr/>
        </p:nvGrpSpPr>
        <p:grpSpPr>
          <a:xfrm>
            <a:off x="3273182" y="5625363"/>
            <a:ext cx="312319" cy="338466"/>
            <a:chOff x="867150" y="4201401"/>
            <a:chExt cx="312319" cy="338466"/>
          </a:xfrm>
        </p:grpSpPr>
        <p:sp>
          <p:nvSpPr>
            <p:cNvPr id="30" name="Oval 29"/>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31" name="TextBox 30"/>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6</a:t>
              </a:r>
              <a:endParaRPr lang="en-US" sz="1200" dirty="0">
                <a:latin typeface="Gill Sans MT"/>
                <a:cs typeface="Gill Sans M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2.60507E-7 3.11327E-6 L -0.13338 3.11327E-6 " pathEditMode="relative" rAng="0" ptsTypes="AA">
                                      <p:cBhvr>
                                        <p:cTn id="10" dur="2000" fill="hold"/>
                                        <p:tgtEl>
                                          <p:spTgt spid="36"/>
                                        </p:tgtEl>
                                        <p:attrNameLst>
                                          <p:attrName>ppt_x</p:attrName>
                                          <p:attrName>ppt_y</p:attrName>
                                        </p:attrNameLst>
                                      </p:cBhvr>
                                      <p:rCtr x="-67" y="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7"/>
                                        </p:tgtEl>
                                        <p:attrNameLst>
                                          <p:attrName>style.visibility</p:attrName>
                                        </p:attrNameLst>
                                      </p:cBhvr>
                                      <p:to>
                                        <p:strVal val="hidden"/>
                                      </p:to>
                                    </p:set>
                                  </p:childTnLst>
                                </p:cTn>
                              </p:par>
                              <p:par>
                                <p:cTn id="19" presetID="0" presetClass="path" presetSubtype="0" accel="50000" decel="50000" fill="hold" nodeType="withEffect">
                                  <p:stCondLst>
                                    <p:cond delay="0"/>
                                  </p:stCondLst>
                                  <p:childTnLst>
                                    <p:animMotion origin="layout" path="M -0.13338 3.11327E-6 L 0.13355 3.11327E-6 " pathEditMode="relative" rAng="0" ptsTypes="AA">
                                      <p:cBhvr>
                                        <p:cTn id="20" dur="2000" fill="hold"/>
                                        <p:tgtEl>
                                          <p:spTgt spid="36"/>
                                        </p:tgtEl>
                                        <p:attrNameLst>
                                          <p:attrName>ppt_x</p:attrName>
                                          <p:attrName>ppt_y</p:attrName>
                                        </p:attrNameLst>
                                      </p:cBhvr>
                                      <p:rCtr x="133" y="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Descriptor-Free </a:t>
            </a:r>
            <a:r>
              <a:rPr lang="en-US" dirty="0" smtClean="0"/>
              <a:t>| </a:t>
            </a:r>
            <a:r>
              <a:rPr lang="en-US" sz="2800" dirty="0" smtClean="0"/>
              <a:t>Batch Associations</a:t>
            </a:r>
            <a:endParaRPr lang="en-US" dirty="0"/>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smtClean="0"/>
              <a:t>Chi Hay Tong</a:t>
            </a:r>
            <a:endParaRPr lang="en-US"/>
          </a:p>
        </p:txBody>
      </p:sp>
      <p:sp>
        <p:nvSpPr>
          <p:cNvPr id="6" name="Footer Placeholder 5"/>
          <p:cNvSpPr>
            <a:spLocks noGrp="1"/>
          </p:cNvSpPr>
          <p:nvPr>
            <p:ph type="ftr" sz="quarter" idx="3"/>
          </p:nvPr>
        </p:nvSpPr>
        <p:spPr/>
        <p:txBody>
          <a:bodyPr/>
          <a:lstStyle/>
          <a:p>
            <a:pPr>
              <a:defRPr/>
            </a:pPr>
            <a:r>
              <a:rPr lang="en-CA" smtClean="0"/>
              <a:t>CRV 2010 SLAM Camp: Outlier Rejection Tutorial</a:t>
            </a:r>
            <a:endParaRPr lang="en-CA" dirty="0"/>
          </a:p>
        </p:txBody>
      </p:sp>
      <p:sp>
        <p:nvSpPr>
          <p:cNvPr id="31" name="Rectangle 30"/>
          <p:cNvSpPr/>
          <p:nvPr/>
        </p:nvSpPr>
        <p:spPr>
          <a:xfrm>
            <a:off x="579132" y="5923525"/>
            <a:ext cx="3027128" cy="369332"/>
          </a:xfrm>
          <a:prstGeom prst="rect">
            <a:avLst/>
          </a:prstGeom>
        </p:spPr>
        <p:txBody>
          <a:bodyPr wrap="none">
            <a:spAutoFit/>
          </a:bodyPr>
          <a:lstStyle/>
          <a:p>
            <a:pPr algn="ctr"/>
            <a:r>
              <a:rPr lang="en-US" dirty="0" smtClean="0">
                <a:solidFill>
                  <a:schemeClr val="tx2"/>
                </a:solidFill>
                <a:latin typeface="Gill Sans MT"/>
                <a:cs typeface="Gill Sans MT"/>
              </a:rPr>
              <a:t>Estimated rover pose and map</a:t>
            </a:r>
            <a:endParaRPr lang="en-US" dirty="0">
              <a:solidFill>
                <a:schemeClr val="tx2"/>
              </a:solidFill>
              <a:latin typeface="Gill Sans MT"/>
              <a:cs typeface="Gill Sans MT"/>
            </a:endParaRPr>
          </a:p>
        </p:txBody>
      </p:sp>
      <p:sp>
        <p:nvSpPr>
          <p:cNvPr id="32" name="Rectangle 31"/>
          <p:cNvSpPr/>
          <p:nvPr/>
        </p:nvSpPr>
        <p:spPr>
          <a:xfrm>
            <a:off x="5546140" y="5923525"/>
            <a:ext cx="2326278" cy="369332"/>
          </a:xfrm>
          <a:prstGeom prst="rect">
            <a:avLst/>
          </a:prstGeom>
        </p:spPr>
        <p:txBody>
          <a:bodyPr wrap="none">
            <a:spAutoFit/>
          </a:bodyPr>
          <a:lstStyle/>
          <a:p>
            <a:pPr algn="ctr"/>
            <a:r>
              <a:rPr lang="en-US" dirty="0" smtClean="0">
                <a:solidFill>
                  <a:schemeClr val="tx2"/>
                </a:solidFill>
                <a:latin typeface="Gill Sans MT"/>
                <a:cs typeface="Gill Sans MT"/>
              </a:rPr>
              <a:t>Feature measurements</a:t>
            </a:r>
            <a:endParaRPr lang="en-US" dirty="0">
              <a:solidFill>
                <a:schemeClr val="tx2"/>
              </a:solidFill>
              <a:latin typeface="Gill Sans MT"/>
              <a:cs typeface="Gill Sans MT"/>
            </a:endParaRPr>
          </a:p>
        </p:txBody>
      </p:sp>
      <p:grpSp>
        <p:nvGrpSpPr>
          <p:cNvPr id="66" name="Group 6"/>
          <p:cNvGrpSpPr/>
          <p:nvPr/>
        </p:nvGrpSpPr>
        <p:grpSpPr>
          <a:xfrm>
            <a:off x="1647795" y="3318942"/>
            <a:ext cx="482774" cy="552996"/>
            <a:chOff x="4011592" y="3633312"/>
            <a:chExt cx="482774" cy="552996"/>
          </a:xfrm>
        </p:grpSpPr>
        <p:sp>
          <p:nvSpPr>
            <p:cNvPr id="67" name="Rectangle 66"/>
            <p:cNvSpPr/>
            <p:nvPr/>
          </p:nvSpPr>
          <p:spPr bwMode="auto">
            <a:xfrm rot="16200000">
              <a:off x="3976482" y="3736889"/>
              <a:ext cx="552996" cy="34584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Rectangle 67"/>
            <p:cNvSpPr/>
            <p:nvPr/>
          </p:nvSpPr>
          <p:spPr bwMode="auto">
            <a:xfrm rot="16200000">
              <a:off x="3976482"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9" name="Rectangle 68"/>
            <p:cNvSpPr/>
            <p:nvPr/>
          </p:nvSpPr>
          <p:spPr bwMode="auto">
            <a:xfrm rot="16200000">
              <a:off x="3976482"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Rectangle 69"/>
            <p:cNvSpPr/>
            <p:nvPr/>
          </p:nvSpPr>
          <p:spPr bwMode="auto">
            <a:xfrm rot="16200000">
              <a:off x="4390789"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 name="Rectangle 70"/>
            <p:cNvSpPr/>
            <p:nvPr/>
          </p:nvSpPr>
          <p:spPr bwMode="auto">
            <a:xfrm rot="16200000">
              <a:off x="4390789"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72" name="Group 12"/>
          <p:cNvGrpSpPr/>
          <p:nvPr/>
        </p:nvGrpSpPr>
        <p:grpSpPr>
          <a:xfrm>
            <a:off x="667452" y="2780448"/>
            <a:ext cx="312319" cy="338466"/>
            <a:chOff x="867150" y="4201401"/>
            <a:chExt cx="312319" cy="338466"/>
          </a:xfrm>
        </p:grpSpPr>
        <p:sp>
          <p:nvSpPr>
            <p:cNvPr id="73" name="Oval 72"/>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74" name="TextBox 73"/>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1</a:t>
              </a:r>
              <a:endParaRPr lang="en-US" sz="1200" dirty="0">
                <a:latin typeface="Gill Sans MT"/>
                <a:cs typeface="Gill Sans MT"/>
              </a:endParaRPr>
            </a:p>
          </p:txBody>
        </p:sp>
      </p:grpSp>
      <p:grpSp>
        <p:nvGrpSpPr>
          <p:cNvPr id="75" name="Group 15"/>
          <p:cNvGrpSpPr/>
          <p:nvPr/>
        </p:nvGrpSpPr>
        <p:grpSpPr>
          <a:xfrm>
            <a:off x="2793874" y="2228656"/>
            <a:ext cx="312319" cy="338466"/>
            <a:chOff x="867150" y="4201401"/>
            <a:chExt cx="312319" cy="338466"/>
          </a:xfrm>
        </p:grpSpPr>
        <p:sp>
          <p:nvSpPr>
            <p:cNvPr id="76" name="Oval 75"/>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77" name="TextBox 76"/>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2</a:t>
              </a:r>
              <a:endParaRPr lang="en-US" sz="1200" dirty="0">
                <a:latin typeface="Gill Sans MT"/>
                <a:cs typeface="Gill Sans MT"/>
              </a:endParaRPr>
            </a:p>
          </p:txBody>
        </p:sp>
      </p:grpSp>
      <p:grpSp>
        <p:nvGrpSpPr>
          <p:cNvPr id="78" name="Group 18"/>
          <p:cNvGrpSpPr/>
          <p:nvPr/>
        </p:nvGrpSpPr>
        <p:grpSpPr>
          <a:xfrm>
            <a:off x="3235461" y="3022374"/>
            <a:ext cx="312319" cy="338466"/>
            <a:chOff x="867150" y="4201401"/>
            <a:chExt cx="312319" cy="338466"/>
          </a:xfrm>
        </p:grpSpPr>
        <p:sp>
          <p:nvSpPr>
            <p:cNvPr id="79" name="Oval 78"/>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80" name="TextBox 79"/>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3</a:t>
              </a:r>
              <a:endParaRPr lang="en-US" sz="1200" dirty="0">
                <a:latin typeface="Gill Sans MT"/>
                <a:cs typeface="Gill Sans MT"/>
              </a:endParaRPr>
            </a:p>
          </p:txBody>
        </p:sp>
      </p:grpSp>
      <p:grpSp>
        <p:nvGrpSpPr>
          <p:cNvPr id="81" name="Group 21"/>
          <p:cNvGrpSpPr/>
          <p:nvPr/>
        </p:nvGrpSpPr>
        <p:grpSpPr>
          <a:xfrm>
            <a:off x="2644514" y="4518778"/>
            <a:ext cx="312319" cy="338466"/>
            <a:chOff x="867150" y="4201401"/>
            <a:chExt cx="312319" cy="338466"/>
          </a:xfrm>
        </p:grpSpPr>
        <p:sp>
          <p:nvSpPr>
            <p:cNvPr id="82" name="Oval 81"/>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83" name="TextBox 82"/>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4</a:t>
              </a:r>
              <a:endParaRPr lang="en-US" sz="1200" dirty="0">
                <a:latin typeface="Gill Sans MT"/>
                <a:cs typeface="Gill Sans MT"/>
              </a:endParaRPr>
            </a:p>
          </p:txBody>
        </p:sp>
      </p:grpSp>
      <p:grpSp>
        <p:nvGrpSpPr>
          <p:cNvPr id="84" name="Group 24"/>
          <p:cNvGrpSpPr/>
          <p:nvPr/>
        </p:nvGrpSpPr>
        <p:grpSpPr>
          <a:xfrm>
            <a:off x="3436636" y="5336142"/>
            <a:ext cx="312319" cy="338466"/>
            <a:chOff x="867150" y="4201401"/>
            <a:chExt cx="312319" cy="338466"/>
          </a:xfrm>
        </p:grpSpPr>
        <p:sp>
          <p:nvSpPr>
            <p:cNvPr id="85" name="Oval 84"/>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86" name="TextBox 85"/>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5</a:t>
              </a:r>
              <a:endParaRPr lang="en-US" sz="1200" dirty="0">
                <a:latin typeface="Gill Sans MT"/>
                <a:cs typeface="Gill Sans MT"/>
              </a:endParaRPr>
            </a:p>
          </p:txBody>
        </p:sp>
      </p:grpSp>
      <p:grpSp>
        <p:nvGrpSpPr>
          <p:cNvPr id="87" name="Group 27"/>
          <p:cNvGrpSpPr/>
          <p:nvPr/>
        </p:nvGrpSpPr>
        <p:grpSpPr>
          <a:xfrm>
            <a:off x="909385" y="5310993"/>
            <a:ext cx="312319" cy="338466"/>
            <a:chOff x="867150" y="4201401"/>
            <a:chExt cx="312319" cy="338466"/>
          </a:xfrm>
        </p:grpSpPr>
        <p:sp>
          <p:nvSpPr>
            <p:cNvPr id="88" name="Oval 87"/>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89" name="TextBox 88"/>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6</a:t>
              </a:r>
              <a:endParaRPr lang="en-US" sz="1200" dirty="0">
                <a:latin typeface="Gill Sans MT"/>
                <a:cs typeface="Gill Sans MT"/>
              </a:endParaRPr>
            </a:p>
          </p:txBody>
        </p:sp>
      </p:grpSp>
      <p:sp>
        <p:nvSpPr>
          <p:cNvPr id="118" name="Oval 117"/>
          <p:cNvSpPr>
            <a:spLocks noChangeArrowheads="1"/>
          </p:cNvSpPr>
          <p:nvPr/>
        </p:nvSpPr>
        <p:spPr bwMode="auto">
          <a:xfrm>
            <a:off x="8096850" y="4063078"/>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cxnSp>
        <p:nvCxnSpPr>
          <p:cNvPr id="119" name="Straight Arrow Connector 118"/>
          <p:cNvCxnSpPr>
            <a:endCxn id="118" idx="2"/>
          </p:cNvCxnSpPr>
          <p:nvPr/>
        </p:nvCxnSpPr>
        <p:spPr>
          <a:xfrm flipV="1">
            <a:off x="6311843" y="4135309"/>
            <a:ext cx="1785007" cy="1815"/>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20" name="Oval 119"/>
          <p:cNvSpPr>
            <a:spLocks noChangeArrowheads="1"/>
          </p:cNvSpPr>
          <p:nvPr/>
        </p:nvSpPr>
        <p:spPr bwMode="auto">
          <a:xfrm>
            <a:off x="5608837" y="4517274"/>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cxnSp>
        <p:nvCxnSpPr>
          <p:cNvPr id="121" name="Straight Arrow Connector 120"/>
          <p:cNvCxnSpPr>
            <a:endCxn id="120" idx="7"/>
          </p:cNvCxnSpPr>
          <p:nvPr/>
        </p:nvCxnSpPr>
        <p:spPr>
          <a:xfrm rot="10800000" flipV="1">
            <a:off x="5732143" y="4162270"/>
            <a:ext cx="629994" cy="376159"/>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22" name="Oval 121"/>
          <p:cNvSpPr>
            <a:spLocks noChangeArrowheads="1"/>
          </p:cNvSpPr>
          <p:nvPr/>
        </p:nvSpPr>
        <p:spPr bwMode="auto">
          <a:xfrm>
            <a:off x="5105901" y="3020869"/>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cxnSp>
        <p:nvCxnSpPr>
          <p:cNvPr id="123" name="Straight Arrow Connector 122"/>
          <p:cNvCxnSpPr>
            <a:endCxn id="122" idx="5"/>
          </p:cNvCxnSpPr>
          <p:nvPr/>
        </p:nvCxnSpPr>
        <p:spPr>
          <a:xfrm rot="10800000">
            <a:off x="5229207" y="3144175"/>
            <a:ext cx="1082636" cy="1043248"/>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24" name="Oval 123"/>
          <p:cNvSpPr>
            <a:spLocks noChangeArrowheads="1"/>
          </p:cNvSpPr>
          <p:nvPr/>
        </p:nvSpPr>
        <p:spPr bwMode="auto">
          <a:xfrm>
            <a:off x="7507420" y="2266380"/>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cxnSp>
        <p:nvCxnSpPr>
          <p:cNvPr id="125" name="Straight Arrow Connector 124"/>
          <p:cNvCxnSpPr>
            <a:endCxn id="124" idx="3"/>
          </p:cNvCxnSpPr>
          <p:nvPr/>
        </p:nvCxnSpPr>
        <p:spPr>
          <a:xfrm rot="5400000" flipH="1" flipV="1">
            <a:off x="6046492" y="2655037"/>
            <a:ext cx="1747434" cy="1216733"/>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grpSp>
        <p:nvGrpSpPr>
          <p:cNvPr id="126" name="Group 7"/>
          <p:cNvGrpSpPr>
            <a:grpSpLocks/>
          </p:cNvGrpSpPr>
          <p:nvPr/>
        </p:nvGrpSpPr>
        <p:grpSpPr bwMode="auto">
          <a:xfrm>
            <a:off x="6035521" y="3893267"/>
            <a:ext cx="552996" cy="482775"/>
            <a:chOff x="1571598" y="4857743"/>
            <a:chExt cx="428626" cy="375067"/>
          </a:xfrm>
        </p:grpSpPr>
        <p:sp>
          <p:nvSpPr>
            <p:cNvPr id="127" name="Rectangle 126"/>
            <p:cNvSpPr/>
            <p:nvPr/>
          </p:nvSpPr>
          <p:spPr>
            <a:xfrm>
              <a:off x="1571598" y="4910935"/>
              <a:ext cx="428626" cy="26868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8" name="Rectangle 127"/>
            <p:cNvSpPr/>
            <p:nvPr/>
          </p:nvSpPr>
          <p:spPr>
            <a:xfrm>
              <a:off x="1839660" y="4857743"/>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9" name="Rectangle 128"/>
            <p:cNvSpPr/>
            <p:nvPr/>
          </p:nvSpPr>
          <p:spPr>
            <a:xfrm>
              <a:off x="1624666" y="4857743"/>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0" name="Rectangle 129"/>
            <p:cNvSpPr/>
            <p:nvPr/>
          </p:nvSpPr>
          <p:spPr>
            <a:xfrm>
              <a:off x="1624666" y="5179618"/>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1" name="Rectangle 130"/>
            <p:cNvSpPr/>
            <p:nvPr/>
          </p:nvSpPr>
          <p:spPr>
            <a:xfrm>
              <a:off x="1839660" y="5179618"/>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Descriptor-Free </a:t>
            </a:r>
            <a:r>
              <a:rPr lang="en-US" dirty="0" smtClean="0"/>
              <a:t>| JCBB</a:t>
            </a:r>
            <a:endParaRPr lang="en-US" dirty="0"/>
          </a:p>
        </p:txBody>
      </p:sp>
      <p:sp>
        <p:nvSpPr>
          <p:cNvPr id="51" name="Content Placeholder 50"/>
          <p:cNvSpPr>
            <a:spLocks noGrp="1"/>
          </p:cNvSpPr>
          <p:nvPr>
            <p:ph sz="quarter" idx="1"/>
          </p:nvPr>
        </p:nvSpPr>
        <p:spPr/>
        <p:txBody>
          <a:bodyPr/>
          <a:lstStyle/>
          <a:p>
            <a:r>
              <a:rPr lang="en-US" dirty="0" smtClean="0"/>
              <a:t>Joint Compatibility Branch and Bound </a:t>
            </a:r>
          </a:p>
          <a:p>
            <a:pPr>
              <a:buNone/>
            </a:pPr>
            <a:r>
              <a:rPr lang="en-US" dirty="0" smtClean="0"/>
              <a:t>	[</a:t>
            </a:r>
            <a:r>
              <a:rPr lang="en-US" dirty="0" err="1" smtClean="0"/>
              <a:t>Neira</a:t>
            </a:r>
            <a:r>
              <a:rPr lang="en-US" dirty="0" smtClean="0"/>
              <a:t> and </a:t>
            </a:r>
            <a:r>
              <a:rPr lang="en-US" dirty="0" err="1" smtClean="0"/>
              <a:t>Tardos</a:t>
            </a:r>
            <a:r>
              <a:rPr lang="en-US" dirty="0" smtClean="0"/>
              <a:t>, 2001]</a:t>
            </a:r>
            <a:endParaRPr lang="en-US" dirty="0"/>
          </a:p>
        </p:txBody>
      </p:sp>
      <p:sp>
        <p:nvSpPr>
          <p:cNvPr id="4" name="Date Placeholder 3"/>
          <p:cNvSpPr>
            <a:spLocks noGrp="1"/>
          </p:cNvSpPr>
          <p:nvPr>
            <p:ph type="dt" sz="half" idx="10"/>
          </p:nvPr>
        </p:nvSpPr>
        <p:spPr/>
        <p:txBody>
          <a:bodyPr/>
          <a:lstStyle/>
          <a:p>
            <a:fld id="{3CD6C96A-3676-174E-8BE0-E6F4888C387B}" type="datetime4">
              <a:rPr lang="en-US" smtClean="0"/>
              <a:pPr/>
              <a:t>May 27, 2010</a:t>
            </a:fld>
            <a:endParaRPr lang="en-US" dirty="0"/>
          </a:p>
        </p:txBody>
      </p:sp>
      <p:sp>
        <p:nvSpPr>
          <p:cNvPr id="5" name="Slide Number Placeholder 4"/>
          <p:cNvSpPr>
            <a:spLocks noGrp="1"/>
          </p:cNvSpPr>
          <p:nvPr>
            <p:ph type="sldNum" sz="quarter" idx="12"/>
          </p:nvPr>
        </p:nvSpPr>
        <p:spPr/>
        <p:txBody>
          <a:bodyPr/>
          <a:lstStyle/>
          <a:p>
            <a:r>
              <a:rPr lang="en-US" smtClean="0"/>
              <a:t>Chi Hay Tong</a:t>
            </a:r>
            <a:endParaRPr lang="en-US"/>
          </a:p>
        </p:txBody>
      </p:sp>
      <p:sp>
        <p:nvSpPr>
          <p:cNvPr id="6" name="Footer Placeholder 5"/>
          <p:cNvSpPr>
            <a:spLocks noGrp="1"/>
          </p:cNvSpPr>
          <p:nvPr>
            <p:ph type="ftr" sz="quarter" idx="3"/>
          </p:nvPr>
        </p:nvSpPr>
        <p:spPr/>
        <p:txBody>
          <a:bodyPr/>
          <a:lstStyle/>
          <a:p>
            <a:r>
              <a:rPr lang="en-CA" smtClean="0"/>
              <a:t>CRV 2010 SLAM Camp: Outlier Rejection Tutorial</a:t>
            </a:r>
            <a:endParaRPr lang="en-CA" dirty="0"/>
          </a:p>
        </p:txBody>
      </p:sp>
      <p:grpSp>
        <p:nvGrpSpPr>
          <p:cNvPr id="179" name="Group 175"/>
          <p:cNvGrpSpPr/>
          <p:nvPr/>
        </p:nvGrpSpPr>
        <p:grpSpPr>
          <a:xfrm>
            <a:off x="227839" y="3157786"/>
            <a:ext cx="923153" cy="804301"/>
            <a:chOff x="2239582" y="3157786"/>
            <a:chExt cx="923153" cy="804301"/>
          </a:xfrm>
        </p:grpSpPr>
        <p:sp>
          <p:nvSpPr>
            <p:cNvPr id="180" name="Oval 179"/>
            <p:cNvSpPr/>
            <p:nvPr/>
          </p:nvSpPr>
          <p:spPr>
            <a:xfrm rot="20159153">
              <a:off x="2239582" y="3157786"/>
              <a:ext cx="880137" cy="314371"/>
            </a:xfrm>
            <a:prstGeom prst="ellipse">
              <a:avLst/>
            </a:prstGeom>
            <a:solidFill>
              <a:schemeClr val="accent3">
                <a:lumMod val="60000"/>
                <a:lumOff val="40000"/>
                <a:alpha val="70000"/>
              </a:schemeClr>
            </a:solidFill>
            <a:ln w="6350" cap="flat" cmpd="sng" algn="ctr">
              <a:solidFill>
                <a:schemeClr val="accent3">
                  <a:lumMod val="50000"/>
                </a:schemeClr>
              </a:solidFill>
              <a:prstDash val="solid"/>
              <a:roun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1" name="Oval 180"/>
            <p:cNvSpPr>
              <a:spLocks noChangeArrowheads="1"/>
            </p:cNvSpPr>
            <p:nvPr/>
          </p:nvSpPr>
          <p:spPr bwMode="auto">
            <a:xfrm rot="4918908">
              <a:off x="2614545" y="3245724"/>
              <a:ext cx="144462" cy="144462"/>
            </a:xfrm>
            <a:prstGeom prst="ellipse">
              <a:avLst/>
            </a:prstGeom>
            <a:solidFill>
              <a:srgbClr val="99CC00">
                <a:alpha val="50000"/>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cxnSp>
          <p:nvCxnSpPr>
            <p:cNvPr id="182" name="Straight Arrow Connector 181"/>
            <p:cNvCxnSpPr>
              <a:endCxn id="181" idx="7"/>
            </p:cNvCxnSpPr>
            <p:nvPr/>
          </p:nvCxnSpPr>
          <p:spPr>
            <a:xfrm rot="15718908" flipV="1">
              <a:off x="2659659" y="3459010"/>
              <a:ext cx="629994" cy="376159"/>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grpSp>
      <p:sp>
        <p:nvSpPr>
          <p:cNvPr id="183" name="Oval 182"/>
          <p:cNvSpPr/>
          <p:nvPr/>
        </p:nvSpPr>
        <p:spPr>
          <a:xfrm>
            <a:off x="718201" y="3522457"/>
            <a:ext cx="840900" cy="779639"/>
          </a:xfrm>
          <a:prstGeom prst="ellipse">
            <a:avLst/>
          </a:prstGeom>
          <a:solidFill>
            <a:srgbClr val="FF0000">
              <a:alpha val="25000"/>
            </a:srgbClr>
          </a:solidFill>
          <a:ln w="6350" cap="flat" cmpd="sng" algn="ctr">
            <a:solidFill>
              <a:srgbClr val="800000">
                <a:alpha val="50000"/>
              </a:srgbClr>
            </a:solidFill>
            <a:prstDash val="solid"/>
            <a:roun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84" name="Oval 183"/>
          <p:cNvSpPr/>
          <p:nvPr/>
        </p:nvSpPr>
        <p:spPr>
          <a:xfrm>
            <a:off x="729257" y="3520955"/>
            <a:ext cx="1081312" cy="779639"/>
          </a:xfrm>
          <a:prstGeom prst="ellipse">
            <a:avLst/>
          </a:prstGeom>
          <a:solidFill>
            <a:srgbClr val="FF0000">
              <a:alpha val="25000"/>
            </a:srgbClr>
          </a:solidFill>
          <a:ln w="6350" cap="flat" cmpd="sng" algn="ctr">
            <a:solidFill>
              <a:srgbClr val="800000">
                <a:alpha val="50000"/>
              </a:srgbClr>
            </a:solidFill>
            <a:prstDash val="solid"/>
            <a:roun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nvGrpSpPr>
          <p:cNvPr id="185" name="Group 162"/>
          <p:cNvGrpSpPr/>
          <p:nvPr/>
        </p:nvGrpSpPr>
        <p:grpSpPr>
          <a:xfrm>
            <a:off x="1159900" y="3937424"/>
            <a:ext cx="2289873" cy="1233833"/>
            <a:chOff x="3067908" y="3923348"/>
            <a:chExt cx="2289873" cy="1233833"/>
          </a:xfrm>
        </p:grpSpPr>
        <p:sp>
          <p:nvSpPr>
            <p:cNvPr id="186" name="Oval 185"/>
            <p:cNvSpPr/>
            <p:nvPr/>
          </p:nvSpPr>
          <p:spPr>
            <a:xfrm rot="19207304">
              <a:off x="4477644" y="4842810"/>
              <a:ext cx="880137" cy="314371"/>
            </a:xfrm>
            <a:prstGeom prst="ellipse">
              <a:avLst/>
            </a:prstGeom>
            <a:solidFill>
              <a:schemeClr val="accent3">
                <a:lumMod val="60000"/>
                <a:lumOff val="40000"/>
                <a:alpha val="70000"/>
              </a:schemeClr>
            </a:solidFill>
            <a:ln w="6350" cap="flat" cmpd="sng" algn="ctr">
              <a:solidFill>
                <a:schemeClr val="accent3">
                  <a:lumMod val="50000"/>
                </a:schemeClr>
              </a:solidFill>
              <a:prstDash val="solid"/>
              <a:roun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87" name="Straight Arrow Connector 186"/>
            <p:cNvCxnSpPr>
              <a:endCxn id="188" idx="2"/>
            </p:cNvCxnSpPr>
            <p:nvPr/>
          </p:nvCxnSpPr>
          <p:spPr>
            <a:xfrm>
              <a:off x="3067908" y="3923348"/>
              <a:ext cx="1773953" cy="1060693"/>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88" name="Oval 187"/>
            <p:cNvSpPr>
              <a:spLocks noChangeArrowheads="1"/>
            </p:cNvSpPr>
            <p:nvPr/>
          </p:nvSpPr>
          <p:spPr bwMode="auto">
            <a:xfrm>
              <a:off x="4841861" y="4911810"/>
              <a:ext cx="144462" cy="144462"/>
            </a:xfrm>
            <a:prstGeom prst="ellipse">
              <a:avLst/>
            </a:prstGeom>
            <a:solidFill>
              <a:srgbClr val="99CC00">
                <a:alpha val="50000"/>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grpSp>
      <p:sp>
        <p:nvSpPr>
          <p:cNvPr id="189" name="Oval 188"/>
          <p:cNvSpPr/>
          <p:nvPr/>
        </p:nvSpPr>
        <p:spPr>
          <a:xfrm>
            <a:off x="3306802" y="3571253"/>
            <a:ext cx="528083" cy="691616"/>
          </a:xfrm>
          <a:prstGeom prst="ellipse">
            <a:avLst/>
          </a:prstGeom>
          <a:solidFill>
            <a:srgbClr val="FF0000">
              <a:alpha val="25000"/>
            </a:srgbClr>
          </a:solidFill>
          <a:ln w="6350" cap="flat" cmpd="sng" algn="ctr">
            <a:solidFill>
              <a:srgbClr val="800000">
                <a:alpha val="50000"/>
              </a:srgbClr>
            </a:solidFill>
            <a:prstDash val="solid"/>
            <a:roun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90" name="Oval 189"/>
          <p:cNvSpPr/>
          <p:nvPr/>
        </p:nvSpPr>
        <p:spPr>
          <a:xfrm>
            <a:off x="716686" y="3458080"/>
            <a:ext cx="3080480" cy="917962"/>
          </a:xfrm>
          <a:prstGeom prst="ellipse">
            <a:avLst/>
          </a:prstGeom>
          <a:solidFill>
            <a:srgbClr val="FF0000">
              <a:alpha val="25000"/>
            </a:srgbClr>
          </a:solidFill>
          <a:ln w="6350" cap="flat" cmpd="sng" algn="ctr">
            <a:solidFill>
              <a:srgbClr val="800000">
                <a:alpha val="50000"/>
              </a:srgbClr>
            </a:solidFill>
            <a:prstDash val="solid"/>
            <a:roun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91" name="Group 127"/>
          <p:cNvGrpSpPr/>
          <p:nvPr/>
        </p:nvGrpSpPr>
        <p:grpSpPr>
          <a:xfrm>
            <a:off x="3522178" y="3923347"/>
            <a:ext cx="2289873" cy="1233833"/>
            <a:chOff x="3067908" y="3923348"/>
            <a:chExt cx="2289873" cy="1233833"/>
          </a:xfrm>
        </p:grpSpPr>
        <p:sp>
          <p:nvSpPr>
            <p:cNvPr id="192" name="Oval 191"/>
            <p:cNvSpPr/>
            <p:nvPr/>
          </p:nvSpPr>
          <p:spPr>
            <a:xfrm rot="19207304">
              <a:off x="4477644" y="4842810"/>
              <a:ext cx="880137" cy="314371"/>
            </a:xfrm>
            <a:prstGeom prst="ellipse">
              <a:avLst/>
            </a:prstGeom>
            <a:solidFill>
              <a:schemeClr val="accent3">
                <a:lumMod val="60000"/>
                <a:lumOff val="40000"/>
                <a:alpha val="70000"/>
              </a:schemeClr>
            </a:solidFill>
            <a:ln w="6350" cap="flat" cmpd="sng" algn="ctr">
              <a:solidFill>
                <a:schemeClr val="accent3">
                  <a:lumMod val="50000"/>
                </a:schemeClr>
              </a:solidFill>
              <a:prstDash val="solid"/>
              <a:roun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93" name="Straight Arrow Connector 192"/>
            <p:cNvCxnSpPr>
              <a:endCxn id="194" idx="2"/>
            </p:cNvCxnSpPr>
            <p:nvPr/>
          </p:nvCxnSpPr>
          <p:spPr>
            <a:xfrm>
              <a:off x="3067908" y="3923348"/>
              <a:ext cx="1773953" cy="1060693"/>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94" name="Oval 193"/>
            <p:cNvSpPr>
              <a:spLocks noChangeArrowheads="1"/>
            </p:cNvSpPr>
            <p:nvPr/>
          </p:nvSpPr>
          <p:spPr bwMode="auto">
            <a:xfrm>
              <a:off x="4841861" y="4911810"/>
              <a:ext cx="144462" cy="144462"/>
            </a:xfrm>
            <a:prstGeom prst="ellipse">
              <a:avLst/>
            </a:prstGeom>
            <a:solidFill>
              <a:srgbClr val="99CC00">
                <a:alpha val="50000"/>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grpSp>
      <p:grpSp>
        <p:nvGrpSpPr>
          <p:cNvPr id="195" name="Group 52"/>
          <p:cNvGrpSpPr/>
          <p:nvPr/>
        </p:nvGrpSpPr>
        <p:grpSpPr>
          <a:xfrm>
            <a:off x="1019506" y="3094818"/>
            <a:ext cx="312319" cy="338466"/>
            <a:chOff x="867150" y="4201401"/>
            <a:chExt cx="312319" cy="338466"/>
          </a:xfrm>
        </p:grpSpPr>
        <p:sp>
          <p:nvSpPr>
            <p:cNvPr id="196" name="Oval 195"/>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197" name="TextBox 196"/>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1</a:t>
              </a:r>
              <a:endParaRPr lang="en-US" sz="1200" dirty="0">
                <a:latin typeface="Gill Sans MT"/>
                <a:cs typeface="Gill Sans MT"/>
              </a:endParaRPr>
            </a:p>
          </p:txBody>
        </p:sp>
      </p:grpSp>
      <p:grpSp>
        <p:nvGrpSpPr>
          <p:cNvPr id="198" name="Group 55"/>
          <p:cNvGrpSpPr/>
          <p:nvPr/>
        </p:nvGrpSpPr>
        <p:grpSpPr>
          <a:xfrm>
            <a:off x="3145928" y="2543026"/>
            <a:ext cx="312319" cy="338466"/>
            <a:chOff x="867150" y="4201401"/>
            <a:chExt cx="312319" cy="338466"/>
          </a:xfrm>
        </p:grpSpPr>
        <p:sp>
          <p:nvSpPr>
            <p:cNvPr id="199" name="Oval 198"/>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00" name="TextBox 199"/>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2</a:t>
              </a:r>
              <a:endParaRPr lang="en-US" sz="1200" dirty="0">
                <a:latin typeface="Gill Sans MT"/>
                <a:cs typeface="Gill Sans MT"/>
              </a:endParaRPr>
            </a:p>
          </p:txBody>
        </p:sp>
      </p:grpSp>
      <p:grpSp>
        <p:nvGrpSpPr>
          <p:cNvPr id="201" name="Group 58"/>
          <p:cNvGrpSpPr/>
          <p:nvPr/>
        </p:nvGrpSpPr>
        <p:grpSpPr>
          <a:xfrm>
            <a:off x="3587515" y="3336744"/>
            <a:ext cx="312319" cy="338466"/>
            <a:chOff x="867150" y="4201401"/>
            <a:chExt cx="312319" cy="338466"/>
          </a:xfrm>
        </p:grpSpPr>
        <p:sp>
          <p:nvSpPr>
            <p:cNvPr id="202" name="Oval 201"/>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03" name="TextBox 202"/>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3</a:t>
              </a:r>
              <a:endParaRPr lang="en-US" sz="1200" dirty="0">
                <a:latin typeface="Gill Sans MT"/>
                <a:cs typeface="Gill Sans MT"/>
              </a:endParaRPr>
            </a:p>
          </p:txBody>
        </p:sp>
      </p:grpSp>
      <p:grpSp>
        <p:nvGrpSpPr>
          <p:cNvPr id="204" name="Group 62"/>
          <p:cNvGrpSpPr/>
          <p:nvPr/>
        </p:nvGrpSpPr>
        <p:grpSpPr>
          <a:xfrm>
            <a:off x="2996568" y="4833148"/>
            <a:ext cx="312319" cy="338466"/>
            <a:chOff x="867150" y="4201401"/>
            <a:chExt cx="312319" cy="338466"/>
          </a:xfrm>
        </p:grpSpPr>
        <p:sp>
          <p:nvSpPr>
            <p:cNvPr id="205" name="Oval 204"/>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06" name="TextBox 205"/>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4</a:t>
              </a:r>
              <a:endParaRPr lang="en-US" sz="1200" dirty="0">
                <a:latin typeface="Gill Sans MT"/>
                <a:cs typeface="Gill Sans MT"/>
              </a:endParaRPr>
            </a:p>
          </p:txBody>
        </p:sp>
      </p:grpSp>
      <p:grpSp>
        <p:nvGrpSpPr>
          <p:cNvPr id="207" name="Group 25"/>
          <p:cNvGrpSpPr/>
          <p:nvPr/>
        </p:nvGrpSpPr>
        <p:grpSpPr>
          <a:xfrm>
            <a:off x="3788690" y="5650512"/>
            <a:ext cx="312319" cy="338466"/>
            <a:chOff x="867150" y="4201401"/>
            <a:chExt cx="312319" cy="338466"/>
          </a:xfrm>
        </p:grpSpPr>
        <p:sp>
          <p:nvSpPr>
            <p:cNvPr id="208" name="Oval 207"/>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09" name="TextBox 208"/>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5</a:t>
              </a:r>
              <a:endParaRPr lang="en-US" sz="1200" dirty="0">
                <a:latin typeface="Gill Sans MT"/>
                <a:cs typeface="Gill Sans MT"/>
              </a:endParaRPr>
            </a:p>
          </p:txBody>
        </p:sp>
      </p:grpSp>
      <p:grpSp>
        <p:nvGrpSpPr>
          <p:cNvPr id="210" name="Group 140"/>
          <p:cNvGrpSpPr/>
          <p:nvPr/>
        </p:nvGrpSpPr>
        <p:grpSpPr>
          <a:xfrm>
            <a:off x="1760274" y="3633312"/>
            <a:ext cx="880137" cy="2276860"/>
            <a:chOff x="3772017" y="3633312"/>
            <a:chExt cx="880137" cy="2276860"/>
          </a:xfrm>
        </p:grpSpPr>
        <p:sp>
          <p:nvSpPr>
            <p:cNvPr id="211" name="Oval 210"/>
            <p:cNvSpPr/>
            <p:nvPr/>
          </p:nvSpPr>
          <p:spPr>
            <a:xfrm>
              <a:off x="3772017" y="5595801"/>
              <a:ext cx="880137" cy="314371"/>
            </a:xfrm>
            <a:prstGeom prst="ellipse">
              <a:avLst/>
            </a:prstGeom>
            <a:solidFill>
              <a:schemeClr val="accent3">
                <a:lumMod val="60000"/>
                <a:lumOff val="40000"/>
                <a:alpha val="70000"/>
              </a:schemeClr>
            </a:solidFill>
            <a:ln w="6350" cap="flat" cmpd="sng" algn="ctr">
              <a:solidFill>
                <a:schemeClr val="accent3">
                  <a:lumMod val="50000"/>
                </a:schemeClr>
              </a:solidFill>
              <a:prstDash val="solid"/>
              <a:roun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212" name="Straight Arrow Connector 211"/>
            <p:cNvCxnSpPr/>
            <p:nvPr/>
          </p:nvCxnSpPr>
          <p:spPr>
            <a:xfrm rot="5400000">
              <a:off x="3352979" y="4784729"/>
              <a:ext cx="1759683" cy="38514"/>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grpSp>
          <p:nvGrpSpPr>
            <p:cNvPr id="213" name="Group 32"/>
            <p:cNvGrpSpPr/>
            <p:nvPr/>
          </p:nvGrpSpPr>
          <p:grpSpPr>
            <a:xfrm>
              <a:off x="4011592" y="3633312"/>
              <a:ext cx="482774" cy="552996"/>
              <a:chOff x="4011592" y="3633312"/>
              <a:chExt cx="482774" cy="552996"/>
            </a:xfrm>
          </p:grpSpPr>
          <p:sp>
            <p:nvSpPr>
              <p:cNvPr id="215" name="Rectangle 214"/>
              <p:cNvSpPr/>
              <p:nvPr/>
            </p:nvSpPr>
            <p:spPr bwMode="auto">
              <a:xfrm rot="16200000">
                <a:off x="3976482" y="3736889"/>
                <a:ext cx="552996" cy="34584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6" name="Rectangle 215"/>
              <p:cNvSpPr/>
              <p:nvPr/>
            </p:nvSpPr>
            <p:spPr bwMode="auto">
              <a:xfrm rot="16200000">
                <a:off x="3976482"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7" name="Rectangle 216"/>
              <p:cNvSpPr/>
              <p:nvPr/>
            </p:nvSpPr>
            <p:spPr bwMode="auto">
              <a:xfrm rot="16200000">
                <a:off x="3976482"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8" name="Rectangle 217"/>
              <p:cNvSpPr/>
              <p:nvPr/>
            </p:nvSpPr>
            <p:spPr bwMode="auto">
              <a:xfrm rot="16200000">
                <a:off x="4390789"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9" name="Rectangle 218"/>
              <p:cNvSpPr/>
              <p:nvPr/>
            </p:nvSpPr>
            <p:spPr bwMode="auto">
              <a:xfrm rot="16200000">
                <a:off x="4390789"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14" name="Oval 213"/>
            <p:cNvSpPr>
              <a:spLocks noChangeArrowheads="1"/>
            </p:cNvSpPr>
            <p:nvPr/>
          </p:nvSpPr>
          <p:spPr bwMode="auto">
            <a:xfrm>
              <a:off x="4139226" y="5674159"/>
              <a:ext cx="144462" cy="144462"/>
            </a:xfrm>
            <a:prstGeom prst="ellipse">
              <a:avLst/>
            </a:prstGeom>
            <a:solidFill>
              <a:srgbClr val="99CC00">
                <a:alpha val="50000"/>
              </a:srgbClr>
            </a:solidFill>
            <a:ln w="19050">
              <a:solidFill>
                <a:srgbClr val="333300">
                  <a:alpha val="75000"/>
                </a:srgbClr>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grpSp>
      <p:grpSp>
        <p:nvGrpSpPr>
          <p:cNvPr id="220" name="Group 88"/>
          <p:cNvGrpSpPr/>
          <p:nvPr/>
        </p:nvGrpSpPr>
        <p:grpSpPr>
          <a:xfrm>
            <a:off x="1261439" y="5625363"/>
            <a:ext cx="312319" cy="338466"/>
            <a:chOff x="867150" y="4201401"/>
            <a:chExt cx="312319" cy="338466"/>
          </a:xfrm>
        </p:grpSpPr>
        <p:sp>
          <p:nvSpPr>
            <p:cNvPr id="221" name="Oval 220"/>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22" name="TextBox 221"/>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6</a:t>
              </a:r>
              <a:endParaRPr lang="en-US" sz="1200" dirty="0">
                <a:latin typeface="Gill Sans MT"/>
                <a:cs typeface="Gill Sans MT"/>
              </a:endParaRPr>
            </a:p>
          </p:txBody>
        </p:sp>
      </p:grpSp>
      <p:sp>
        <p:nvSpPr>
          <p:cNvPr id="223" name="TextBox 222"/>
          <p:cNvSpPr txBox="1"/>
          <p:nvPr/>
        </p:nvSpPr>
        <p:spPr>
          <a:xfrm>
            <a:off x="6638751" y="2536689"/>
            <a:ext cx="716683" cy="338554"/>
          </a:xfrm>
          <a:prstGeom prst="rect">
            <a:avLst/>
          </a:prstGeom>
          <a:noFill/>
        </p:spPr>
        <p:txBody>
          <a:bodyPr wrap="square" rtlCol="0">
            <a:spAutoFit/>
          </a:bodyPr>
          <a:lstStyle/>
          <a:p>
            <a:pPr algn="ctr"/>
            <a:r>
              <a:rPr lang="en-US" sz="1600" dirty="0" smtClean="0"/>
              <a:t>(i,5)</a:t>
            </a:r>
            <a:endParaRPr lang="en-US" sz="1600" dirty="0"/>
          </a:p>
        </p:txBody>
      </p:sp>
      <p:sp>
        <p:nvSpPr>
          <p:cNvPr id="268" name="TextBox 267"/>
          <p:cNvSpPr txBox="1"/>
          <p:nvPr/>
        </p:nvSpPr>
        <p:spPr>
          <a:xfrm>
            <a:off x="7778922" y="2536689"/>
            <a:ext cx="677444" cy="338554"/>
          </a:xfrm>
          <a:prstGeom prst="rect">
            <a:avLst/>
          </a:prstGeom>
          <a:noFill/>
        </p:spPr>
        <p:txBody>
          <a:bodyPr wrap="square" rtlCol="0">
            <a:spAutoFit/>
          </a:bodyPr>
          <a:lstStyle/>
          <a:p>
            <a:pPr algn="ctr"/>
            <a:r>
              <a:rPr lang="en-US" sz="1600" dirty="0" smtClean="0"/>
              <a:t>(i,6)</a:t>
            </a:r>
            <a:endParaRPr lang="en-US" sz="1600" dirty="0"/>
          </a:p>
        </p:txBody>
      </p:sp>
      <p:sp>
        <p:nvSpPr>
          <p:cNvPr id="269" name="TextBox 268"/>
          <p:cNvSpPr txBox="1"/>
          <p:nvPr/>
        </p:nvSpPr>
        <p:spPr>
          <a:xfrm>
            <a:off x="6117715" y="2505911"/>
            <a:ext cx="538028" cy="400110"/>
          </a:xfrm>
          <a:prstGeom prst="rect">
            <a:avLst/>
          </a:prstGeom>
          <a:noFill/>
        </p:spPr>
        <p:txBody>
          <a:bodyPr wrap="square" rtlCol="0">
            <a:spAutoFit/>
          </a:bodyPr>
          <a:lstStyle/>
          <a:p>
            <a:pPr algn="ctr"/>
            <a:r>
              <a:rPr lang="en-US" sz="2000" b="1" dirty="0" err="1" smtClean="0"/>
              <a:t>i</a:t>
            </a:r>
            <a:endParaRPr lang="en-US" sz="2000" b="1" dirty="0"/>
          </a:p>
        </p:txBody>
      </p:sp>
      <p:sp>
        <p:nvSpPr>
          <p:cNvPr id="270" name="TextBox 269"/>
          <p:cNvSpPr txBox="1"/>
          <p:nvPr/>
        </p:nvSpPr>
        <p:spPr>
          <a:xfrm>
            <a:off x="6117715" y="3296814"/>
            <a:ext cx="538028" cy="400110"/>
          </a:xfrm>
          <a:prstGeom prst="rect">
            <a:avLst/>
          </a:prstGeom>
          <a:noFill/>
        </p:spPr>
        <p:txBody>
          <a:bodyPr wrap="square" rtlCol="0">
            <a:spAutoFit/>
          </a:bodyPr>
          <a:lstStyle/>
          <a:p>
            <a:pPr algn="ctr"/>
            <a:r>
              <a:rPr lang="en-US" sz="2000" b="1" dirty="0" smtClean="0"/>
              <a:t>ii</a:t>
            </a:r>
            <a:endParaRPr lang="en-US" sz="2000" b="1" dirty="0"/>
          </a:p>
        </p:txBody>
      </p:sp>
      <p:sp>
        <p:nvSpPr>
          <p:cNvPr id="271" name="TextBox 270"/>
          <p:cNvSpPr txBox="1"/>
          <p:nvPr/>
        </p:nvSpPr>
        <p:spPr>
          <a:xfrm>
            <a:off x="7778922" y="3327592"/>
            <a:ext cx="677444" cy="338554"/>
          </a:xfrm>
          <a:prstGeom prst="rect">
            <a:avLst/>
          </a:prstGeom>
          <a:noFill/>
        </p:spPr>
        <p:txBody>
          <a:bodyPr wrap="square" rtlCol="0">
            <a:spAutoFit/>
          </a:bodyPr>
          <a:lstStyle/>
          <a:p>
            <a:pPr algn="ctr"/>
            <a:r>
              <a:rPr lang="en-US" sz="1600" dirty="0" smtClean="0"/>
              <a:t>(ii,4)</a:t>
            </a:r>
            <a:endParaRPr lang="en-US" sz="1600" dirty="0"/>
          </a:p>
        </p:txBody>
      </p:sp>
      <p:sp>
        <p:nvSpPr>
          <p:cNvPr id="272" name="TextBox 271"/>
          <p:cNvSpPr txBox="1"/>
          <p:nvPr/>
        </p:nvSpPr>
        <p:spPr>
          <a:xfrm>
            <a:off x="6119234" y="4040230"/>
            <a:ext cx="538028" cy="400110"/>
          </a:xfrm>
          <a:prstGeom prst="rect">
            <a:avLst/>
          </a:prstGeom>
          <a:noFill/>
        </p:spPr>
        <p:txBody>
          <a:bodyPr wrap="square" rtlCol="0">
            <a:spAutoFit/>
          </a:bodyPr>
          <a:lstStyle/>
          <a:p>
            <a:pPr algn="ctr"/>
            <a:r>
              <a:rPr lang="en-US" sz="2000" b="1" dirty="0" smtClean="0"/>
              <a:t>iii</a:t>
            </a:r>
            <a:endParaRPr lang="en-US" sz="2000" b="1" dirty="0"/>
          </a:p>
        </p:txBody>
      </p:sp>
      <p:sp>
        <p:nvSpPr>
          <p:cNvPr id="273" name="TextBox 272"/>
          <p:cNvSpPr txBox="1"/>
          <p:nvPr/>
        </p:nvSpPr>
        <p:spPr>
          <a:xfrm>
            <a:off x="7780442" y="4071008"/>
            <a:ext cx="677444" cy="338554"/>
          </a:xfrm>
          <a:prstGeom prst="rect">
            <a:avLst/>
          </a:prstGeom>
          <a:noFill/>
        </p:spPr>
        <p:txBody>
          <a:bodyPr wrap="square" rtlCol="0">
            <a:spAutoFit/>
          </a:bodyPr>
          <a:lstStyle/>
          <a:p>
            <a:pPr algn="ctr"/>
            <a:r>
              <a:rPr lang="en-US" sz="1600" dirty="0" smtClean="0"/>
              <a:t>(iii,1)</a:t>
            </a:r>
            <a:endParaRPr lang="en-US" sz="1600" dirty="0"/>
          </a:p>
        </p:txBody>
      </p:sp>
      <p:sp>
        <p:nvSpPr>
          <p:cNvPr id="274" name="Oval 273"/>
          <p:cNvSpPr/>
          <p:nvPr/>
        </p:nvSpPr>
        <p:spPr>
          <a:xfrm>
            <a:off x="7506313" y="1873651"/>
            <a:ext cx="138323" cy="138323"/>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6" name="Straight Connector 275"/>
          <p:cNvCxnSpPr>
            <a:endCxn id="223" idx="0"/>
          </p:cNvCxnSpPr>
          <p:nvPr/>
        </p:nvCxnSpPr>
        <p:spPr>
          <a:xfrm rot="5400000">
            <a:off x="6970488" y="2063728"/>
            <a:ext cx="499566" cy="44635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p:cNvCxnSpPr>
            <a:endCxn id="268" idx="0"/>
          </p:cNvCxnSpPr>
          <p:nvPr/>
        </p:nvCxnSpPr>
        <p:spPr>
          <a:xfrm rot="16200000" flipH="1">
            <a:off x="7650210" y="2069254"/>
            <a:ext cx="524715" cy="41015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p:cNvCxnSpPr>
            <a:stCxn id="268" idx="2"/>
            <a:endCxn id="271" idx="0"/>
          </p:cNvCxnSpPr>
          <p:nvPr/>
        </p:nvCxnSpPr>
        <p:spPr>
          <a:xfrm rot="5400000">
            <a:off x="7891470" y="3101417"/>
            <a:ext cx="452349"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p:cNvCxnSpPr>
            <a:stCxn id="271" idx="2"/>
            <a:endCxn id="273" idx="0"/>
          </p:cNvCxnSpPr>
          <p:nvPr/>
        </p:nvCxnSpPr>
        <p:spPr>
          <a:xfrm rot="16200000" flipH="1">
            <a:off x="7915973" y="3867817"/>
            <a:ext cx="404862" cy="152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2.60507E-7 3.11327E-6 L -0.13338 3.11327E-6 " pathEditMode="relative" rAng="0" ptsTypes="AA">
                                      <p:cBhvr>
                                        <p:cTn id="10" dur="1000" fill="hold"/>
                                        <p:tgtEl>
                                          <p:spTgt spid="210"/>
                                        </p:tgtEl>
                                        <p:attrNameLst>
                                          <p:attrName>ppt_x</p:attrName>
                                          <p:attrName>ppt_y</p:attrName>
                                        </p:attrNameLst>
                                      </p:cBhvr>
                                      <p:rCtr x="-67" y="0"/>
                                    </p:animMotion>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26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6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7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13338 3.11327E-6 L 0.14449 3.11327E-6 " pathEditMode="relative" rAng="0" ptsTypes="AA">
                                      <p:cBhvr>
                                        <p:cTn id="21" dur="1000" fill="hold"/>
                                        <p:tgtEl>
                                          <p:spTgt spid="210"/>
                                        </p:tgtEl>
                                        <p:attrNameLst>
                                          <p:attrName>ppt_x</p:attrName>
                                          <p:attrName>ppt_y</p:attrName>
                                        </p:attrNameLst>
                                      </p:cBhvr>
                                      <p:rCtr x="139" y="0"/>
                                    </p:animMotion>
                                  </p:childTnLst>
                                </p:cTn>
                              </p:par>
                            </p:childTnLst>
                          </p:cTn>
                        </p:par>
                        <p:par>
                          <p:cTn id="22" fill="hold">
                            <p:stCondLst>
                              <p:cond delay="1000"/>
                            </p:stCondLst>
                            <p:childTnLst>
                              <p:par>
                                <p:cTn id="23" presetID="1" presetClass="entr" presetSubtype="0" fill="hold" grpId="1" nodeType="afterEffect">
                                  <p:stCondLst>
                                    <p:cond delay="0"/>
                                  </p:stCondLst>
                                  <p:childTnLst>
                                    <p:set>
                                      <p:cBhvr>
                                        <p:cTn id="24" dur="1" fill="hold">
                                          <p:stCondLst>
                                            <p:cond delay="0"/>
                                          </p:stCondLst>
                                        </p:cTn>
                                        <p:tgtEl>
                                          <p:spTgt spid="2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9"/>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19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1"/>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91"/>
                                        </p:tgtEl>
                                        <p:attrNameLst>
                                          <p:attrName>style.visibility</p:attrName>
                                        </p:attrNameLst>
                                      </p:cBhvr>
                                      <p:to>
                                        <p:strVal val="hidden"/>
                                      </p:to>
                                    </p:set>
                                  </p:childTnLst>
                                </p:cTn>
                              </p:par>
                              <p:par>
                                <p:cTn id="43" presetID="0" presetClass="path" presetSubtype="0" accel="50000" decel="50000" fill="hold" nodeType="withEffect">
                                  <p:stCondLst>
                                    <p:cond delay="0"/>
                                  </p:stCondLst>
                                  <p:childTnLst>
                                    <p:animMotion origin="layout" path="M 0.14449 -6.05976E-6 L -0.12244 -6.05976E-6 " pathEditMode="relative" ptsTypes="AA">
                                      <p:cBhvr>
                                        <p:cTn id="44" dur="2000" fill="hold"/>
                                        <p:tgtEl>
                                          <p:spTgt spid="210"/>
                                        </p:tgtEl>
                                        <p:attrNameLst>
                                          <p:attrName>ppt_x</p:attrName>
                                          <p:attrName>ppt_y</p:attrName>
                                        </p:attrNameLst>
                                      </p:cBhvr>
                                    </p:animMotion>
                                  </p:childTnLst>
                                </p:cTn>
                              </p:par>
                              <p:par>
                                <p:cTn id="45" presetID="1" presetClass="exit" presetSubtype="0" fill="hold" grpId="1" nodeType="withEffect">
                                  <p:stCondLst>
                                    <p:cond delay="0"/>
                                  </p:stCondLst>
                                  <p:childTnLst>
                                    <p:set>
                                      <p:cBhvr>
                                        <p:cTn id="46" dur="1" fill="hold">
                                          <p:stCondLst>
                                            <p:cond delay="0"/>
                                          </p:stCondLst>
                                        </p:cTn>
                                        <p:tgtEl>
                                          <p:spTgt spid="189"/>
                                        </p:tgtEl>
                                        <p:attrNameLst>
                                          <p:attrName>style.visibility</p:attrName>
                                        </p:attrNameLst>
                                      </p:cBhvr>
                                      <p:to>
                                        <p:strVal val="hidden"/>
                                      </p:to>
                                    </p:set>
                                  </p:childTnLst>
                                </p:cTn>
                              </p:par>
                              <p:par>
                                <p:cTn id="47" presetID="1" presetClass="entr" presetSubtype="0" fill="hold" grpId="1" nodeType="withEffect">
                                  <p:stCondLst>
                                    <p:cond delay="0"/>
                                  </p:stCondLst>
                                  <p:childTnLst>
                                    <p:set>
                                      <p:cBhvr>
                                        <p:cTn id="48" dur="1" fill="hold">
                                          <p:stCondLst>
                                            <p:cond delay="0"/>
                                          </p:stCondLst>
                                        </p:cTn>
                                        <p:tgtEl>
                                          <p:spTgt spid="19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4"/>
                                        </p:tgtEl>
                                        <p:attrNameLst>
                                          <p:attrName>style.visibility</p:attrName>
                                        </p:attrNameLst>
                                      </p:cBhvr>
                                      <p:to>
                                        <p:strVal val="visible"/>
                                      </p:to>
                                    </p:set>
                                  </p:childTnLst>
                                </p:cTn>
                              </p:par>
                              <p:par>
                                <p:cTn id="53" presetID="1" presetClass="exit" presetSubtype="0" fill="hold" grpId="2" nodeType="withEffect">
                                  <p:stCondLst>
                                    <p:cond delay="0"/>
                                  </p:stCondLst>
                                  <p:childTnLst>
                                    <p:set>
                                      <p:cBhvr>
                                        <p:cTn id="54" dur="1" fill="hold">
                                          <p:stCondLst>
                                            <p:cond delay="0"/>
                                          </p:stCondLst>
                                        </p:cTn>
                                        <p:tgtEl>
                                          <p:spTgt spid="19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3"/>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18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7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7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8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4" grpId="0" animBg="1"/>
      <p:bldP spid="184" grpId="1" animBg="1"/>
      <p:bldP spid="189" grpId="0" animBg="1"/>
      <p:bldP spid="189" grpId="1" animBg="1"/>
      <p:bldP spid="190" grpId="0" animBg="1"/>
      <p:bldP spid="190" grpId="1" animBg="1"/>
      <p:bldP spid="190" grpId="2" animBg="1"/>
      <p:bldP spid="223" grpId="1"/>
      <p:bldP spid="268" grpId="0"/>
      <p:bldP spid="269" grpId="0"/>
      <p:bldP spid="270" grpId="1"/>
      <p:bldP spid="271" grpId="0"/>
      <p:bldP spid="272" grpId="0"/>
      <p:bldP spid="273" grpId="0"/>
      <p:bldP spid="274"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 name="Oval 189"/>
          <p:cNvSpPr/>
          <p:nvPr/>
        </p:nvSpPr>
        <p:spPr>
          <a:xfrm>
            <a:off x="716686" y="3458080"/>
            <a:ext cx="3080480" cy="917962"/>
          </a:xfrm>
          <a:prstGeom prst="ellipse">
            <a:avLst/>
          </a:prstGeom>
          <a:solidFill>
            <a:srgbClr val="FF0000">
              <a:alpha val="25000"/>
            </a:srgbClr>
          </a:solidFill>
          <a:ln w="6350" cap="flat" cmpd="sng" algn="ctr">
            <a:solidFill>
              <a:srgbClr val="800000">
                <a:alpha val="50000"/>
              </a:srgbClr>
            </a:solidFill>
            <a:prstDash val="solid"/>
            <a:roun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79" name="Group 162"/>
          <p:cNvGrpSpPr/>
          <p:nvPr/>
        </p:nvGrpSpPr>
        <p:grpSpPr>
          <a:xfrm>
            <a:off x="1236860" y="3913778"/>
            <a:ext cx="2289873" cy="1233833"/>
            <a:chOff x="3067908" y="3923348"/>
            <a:chExt cx="2289873" cy="1233833"/>
          </a:xfrm>
        </p:grpSpPr>
        <p:sp>
          <p:nvSpPr>
            <p:cNvPr id="207" name="Oval 206"/>
            <p:cNvSpPr/>
            <p:nvPr/>
          </p:nvSpPr>
          <p:spPr>
            <a:xfrm rot="19207304">
              <a:off x="4477644" y="4842810"/>
              <a:ext cx="880137" cy="314371"/>
            </a:xfrm>
            <a:prstGeom prst="ellipse">
              <a:avLst/>
            </a:prstGeom>
            <a:solidFill>
              <a:schemeClr val="accent3">
                <a:lumMod val="60000"/>
                <a:lumOff val="40000"/>
                <a:alpha val="70000"/>
              </a:schemeClr>
            </a:solidFill>
            <a:ln w="6350" cap="flat" cmpd="sng" algn="ctr">
              <a:solidFill>
                <a:schemeClr val="accent3">
                  <a:lumMod val="50000"/>
                </a:schemeClr>
              </a:solidFill>
              <a:prstDash val="solid"/>
              <a:roun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210" name="Straight Arrow Connector 209"/>
            <p:cNvCxnSpPr>
              <a:endCxn id="213" idx="2"/>
            </p:cNvCxnSpPr>
            <p:nvPr/>
          </p:nvCxnSpPr>
          <p:spPr>
            <a:xfrm>
              <a:off x="3067908" y="3923348"/>
              <a:ext cx="1773953" cy="1060693"/>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213" name="Oval 212"/>
            <p:cNvSpPr>
              <a:spLocks noChangeArrowheads="1"/>
            </p:cNvSpPr>
            <p:nvPr/>
          </p:nvSpPr>
          <p:spPr bwMode="auto">
            <a:xfrm>
              <a:off x="4841861" y="4911810"/>
              <a:ext cx="144462" cy="144462"/>
            </a:xfrm>
            <a:prstGeom prst="ellipse">
              <a:avLst/>
            </a:prstGeom>
            <a:solidFill>
              <a:srgbClr val="99CC00">
                <a:alpha val="50000"/>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grpSp>
      <p:grpSp>
        <p:nvGrpSpPr>
          <p:cNvPr id="220" name="Group 219"/>
          <p:cNvGrpSpPr/>
          <p:nvPr/>
        </p:nvGrpSpPr>
        <p:grpSpPr>
          <a:xfrm>
            <a:off x="765458" y="3853202"/>
            <a:ext cx="880137" cy="1986028"/>
            <a:chOff x="4625489" y="3048412"/>
            <a:chExt cx="880137" cy="1986028"/>
          </a:xfrm>
        </p:grpSpPr>
        <p:sp>
          <p:nvSpPr>
            <p:cNvPr id="153" name="Oval 152"/>
            <p:cNvSpPr/>
            <p:nvPr/>
          </p:nvSpPr>
          <p:spPr>
            <a:xfrm>
              <a:off x="4625489" y="4720069"/>
              <a:ext cx="880137" cy="314371"/>
            </a:xfrm>
            <a:prstGeom prst="ellipse">
              <a:avLst/>
            </a:prstGeom>
            <a:solidFill>
              <a:schemeClr val="accent3">
                <a:lumMod val="60000"/>
                <a:lumOff val="40000"/>
                <a:alpha val="70000"/>
              </a:schemeClr>
            </a:solidFill>
            <a:ln w="6350" cap="flat" cmpd="sng" algn="ctr">
              <a:solidFill>
                <a:schemeClr val="accent3">
                  <a:lumMod val="50000"/>
                </a:schemeClr>
              </a:solidFill>
              <a:prstDash val="solid"/>
              <a:roun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54" name="Straight Arrow Connector 153"/>
            <p:cNvCxnSpPr/>
            <p:nvPr/>
          </p:nvCxnSpPr>
          <p:spPr>
            <a:xfrm rot="5400000">
              <a:off x="4206451" y="3908997"/>
              <a:ext cx="1759683" cy="38514"/>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55" name="Oval 154"/>
            <p:cNvSpPr>
              <a:spLocks noChangeArrowheads="1"/>
            </p:cNvSpPr>
            <p:nvPr/>
          </p:nvSpPr>
          <p:spPr bwMode="auto">
            <a:xfrm>
              <a:off x="4992698" y="4798427"/>
              <a:ext cx="144462" cy="144462"/>
            </a:xfrm>
            <a:prstGeom prst="ellipse">
              <a:avLst/>
            </a:prstGeom>
            <a:solidFill>
              <a:srgbClr val="99CC00">
                <a:alpha val="50000"/>
              </a:srgbClr>
            </a:solidFill>
            <a:ln w="19050">
              <a:solidFill>
                <a:srgbClr val="333300">
                  <a:alpha val="75000"/>
                </a:srgbClr>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grpSp>
      <p:grpSp>
        <p:nvGrpSpPr>
          <p:cNvPr id="157" name="Group 175"/>
          <p:cNvGrpSpPr/>
          <p:nvPr/>
        </p:nvGrpSpPr>
        <p:grpSpPr>
          <a:xfrm>
            <a:off x="289188" y="3111994"/>
            <a:ext cx="923153" cy="804301"/>
            <a:chOff x="2239582" y="3157786"/>
            <a:chExt cx="923153" cy="804301"/>
          </a:xfrm>
        </p:grpSpPr>
        <p:sp>
          <p:nvSpPr>
            <p:cNvPr id="164" name="Oval 163"/>
            <p:cNvSpPr/>
            <p:nvPr/>
          </p:nvSpPr>
          <p:spPr>
            <a:xfrm rot="20159153">
              <a:off x="2239582" y="3157786"/>
              <a:ext cx="880137" cy="314371"/>
            </a:xfrm>
            <a:prstGeom prst="ellipse">
              <a:avLst/>
            </a:prstGeom>
            <a:solidFill>
              <a:schemeClr val="accent3">
                <a:lumMod val="60000"/>
                <a:lumOff val="40000"/>
                <a:alpha val="70000"/>
              </a:schemeClr>
            </a:solidFill>
            <a:ln w="6350" cap="flat" cmpd="sng" algn="ctr">
              <a:solidFill>
                <a:schemeClr val="accent3">
                  <a:lumMod val="50000"/>
                </a:schemeClr>
              </a:solidFill>
              <a:prstDash val="solid"/>
              <a:roun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5" name="Oval 164"/>
            <p:cNvSpPr>
              <a:spLocks noChangeArrowheads="1"/>
            </p:cNvSpPr>
            <p:nvPr/>
          </p:nvSpPr>
          <p:spPr bwMode="auto">
            <a:xfrm rot="4918908">
              <a:off x="2614545" y="3245724"/>
              <a:ext cx="144462" cy="144462"/>
            </a:xfrm>
            <a:prstGeom prst="ellipse">
              <a:avLst/>
            </a:prstGeom>
            <a:solidFill>
              <a:srgbClr val="99CC00">
                <a:alpha val="50000"/>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cxnSp>
          <p:nvCxnSpPr>
            <p:cNvPr id="166" name="Straight Arrow Connector 165"/>
            <p:cNvCxnSpPr>
              <a:endCxn id="165" idx="7"/>
            </p:cNvCxnSpPr>
            <p:nvPr/>
          </p:nvCxnSpPr>
          <p:spPr>
            <a:xfrm rot="15718908" flipV="1">
              <a:off x="2659659" y="3459010"/>
              <a:ext cx="629994" cy="376159"/>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grpSp>
      <p:grpSp>
        <p:nvGrpSpPr>
          <p:cNvPr id="158" name="Group 32"/>
          <p:cNvGrpSpPr/>
          <p:nvPr/>
        </p:nvGrpSpPr>
        <p:grpSpPr>
          <a:xfrm>
            <a:off x="1009592" y="3604600"/>
            <a:ext cx="482774" cy="552996"/>
            <a:chOff x="4011592" y="3633312"/>
            <a:chExt cx="482774" cy="552996"/>
          </a:xfrm>
        </p:grpSpPr>
        <p:sp>
          <p:nvSpPr>
            <p:cNvPr id="159" name="Rectangle 158"/>
            <p:cNvSpPr/>
            <p:nvPr/>
          </p:nvSpPr>
          <p:spPr bwMode="auto">
            <a:xfrm rot="16200000">
              <a:off x="3976482" y="3736889"/>
              <a:ext cx="552996" cy="34584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0" name="Rectangle 159"/>
            <p:cNvSpPr/>
            <p:nvPr/>
          </p:nvSpPr>
          <p:spPr bwMode="auto">
            <a:xfrm rot="16200000">
              <a:off x="3976482"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1" name="Rectangle 160"/>
            <p:cNvSpPr/>
            <p:nvPr/>
          </p:nvSpPr>
          <p:spPr bwMode="auto">
            <a:xfrm rot="16200000">
              <a:off x="3976482"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2" name="Rectangle 161"/>
            <p:cNvSpPr/>
            <p:nvPr/>
          </p:nvSpPr>
          <p:spPr bwMode="auto">
            <a:xfrm rot="16200000">
              <a:off x="4390789"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3" name="Rectangle 162"/>
            <p:cNvSpPr/>
            <p:nvPr/>
          </p:nvSpPr>
          <p:spPr bwMode="auto">
            <a:xfrm rot="16200000">
              <a:off x="4390789"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51" name="Group 150"/>
          <p:cNvGrpSpPr/>
          <p:nvPr/>
        </p:nvGrpSpPr>
        <p:grpSpPr>
          <a:xfrm>
            <a:off x="2871289" y="3311688"/>
            <a:ext cx="1356407" cy="2727236"/>
            <a:chOff x="4329803" y="1689535"/>
            <a:chExt cx="1356407" cy="2727236"/>
          </a:xfrm>
        </p:grpSpPr>
        <p:sp>
          <p:nvSpPr>
            <p:cNvPr id="142" name="Oval 141"/>
            <p:cNvSpPr/>
            <p:nvPr/>
          </p:nvSpPr>
          <p:spPr>
            <a:xfrm>
              <a:off x="4806073" y="4102400"/>
              <a:ext cx="880137" cy="314371"/>
            </a:xfrm>
            <a:prstGeom prst="ellipse">
              <a:avLst/>
            </a:prstGeom>
            <a:solidFill>
              <a:schemeClr val="accent3">
                <a:lumMod val="60000"/>
                <a:lumOff val="40000"/>
                <a:alpha val="70000"/>
              </a:schemeClr>
            </a:solidFill>
            <a:ln w="6350" cap="flat" cmpd="sng" algn="ctr">
              <a:solidFill>
                <a:schemeClr val="accent3">
                  <a:lumMod val="50000"/>
                </a:schemeClr>
              </a:solidFill>
              <a:prstDash val="solid"/>
              <a:roun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43" name="Straight Arrow Connector 142"/>
            <p:cNvCxnSpPr/>
            <p:nvPr/>
          </p:nvCxnSpPr>
          <p:spPr>
            <a:xfrm rot="5400000">
              <a:off x="4387035" y="3291328"/>
              <a:ext cx="1759683" cy="38514"/>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45" name="Oval 144"/>
            <p:cNvSpPr>
              <a:spLocks noChangeArrowheads="1"/>
            </p:cNvSpPr>
            <p:nvPr/>
          </p:nvSpPr>
          <p:spPr bwMode="auto">
            <a:xfrm>
              <a:off x="5173282" y="4180758"/>
              <a:ext cx="144462" cy="144462"/>
            </a:xfrm>
            <a:prstGeom prst="ellipse">
              <a:avLst/>
            </a:prstGeom>
            <a:solidFill>
              <a:srgbClr val="99CC00">
                <a:alpha val="50000"/>
              </a:srgbClr>
            </a:solidFill>
            <a:ln w="19050">
              <a:solidFill>
                <a:srgbClr val="333300">
                  <a:alpha val="75000"/>
                </a:srgbClr>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grpSp>
          <p:nvGrpSpPr>
            <p:cNvPr id="130" name="Group 129"/>
            <p:cNvGrpSpPr/>
            <p:nvPr/>
          </p:nvGrpSpPr>
          <p:grpSpPr>
            <a:xfrm>
              <a:off x="4329803" y="1689535"/>
              <a:ext cx="1203178" cy="1045602"/>
              <a:chOff x="3069425" y="1447609"/>
              <a:chExt cx="1203178" cy="1045602"/>
            </a:xfrm>
          </p:grpSpPr>
          <p:grpSp>
            <p:nvGrpSpPr>
              <p:cNvPr id="131" name="Group 175"/>
              <p:cNvGrpSpPr/>
              <p:nvPr/>
            </p:nvGrpSpPr>
            <p:grpSpPr>
              <a:xfrm>
                <a:off x="3069425" y="1447609"/>
                <a:ext cx="923153" cy="804301"/>
                <a:chOff x="2239582" y="3157786"/>
                <a:chExt cx="923153" cy="804301"/>
              </a:xfrm>
            </p:grpSpPr>
            <p:sp>
              <p:nvSpPr>
                <p:cNvPr id="138" name="Oval 137"/>
                <p:cNvSpPr/>
                <p:nvPr/>
              </p:nvSpPr>
              <p:spPr>
                <a:xfrm rot="20159153">
                  <a:off x="2239582" y="3157786"/>
                  <a:ext cx="880137" cy="314371"/>
                </a:xfrm>
                <a:prstGeom prst="ellipse">
                  <a:avLst/>
                </a:prstGeom>
                <a:solidFill>
                  <a:schemeClr val="accent3">
                    <a:lumMod val="60000"/>
                    <a:lumOff val="40000"/>
                    <a:alpha val="70000"/>
                  </a:schemeClr>
                </a:solidFill>
                <a:ln w="6350" cap="flat" cmpd="sng" algn="ctr">
                  <a:solidFill>
                    <a:schemeClr val="accent3">
                      <a:lumMod val="50000"/>
                    </a:schemeClr>
                  </a:solidFill>
                  <a:prstDash val="solid"/>
                  <a:roun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9" name="Oval 138"/>
                <p:cNvSpPr>
                  <a:spLocks noChangeArrowheads="1"/>
                </p:cNvSpPr>
                <p:nvPr/>
              </p:nvSpPr>
              <p:spPr bwMode="auto">
                <a:xfrm rot="4918908">
                  <a:off x="2614545" y="3245724"/>
                  <a:ext cx="144462" cy="144462"/>
                </a:xfrm>
                <a:prstGeom prst="ellipse">
                  <a:avLst/>
                </a:prstGeom>
                <a:solidFill>
                  <a:srgbClr val="99CC00">
                    <a:alpha val="50000"/>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cxnSp>
              <p:nvCxnSpPr>
                <p:cNvPr id="140" name="Straight Arrow Connector 139"/>
                <p:cNvCxnSpPr>
                  <a:endCxn id="139" idx="7"/>
                </p:cNvCxnSpPr>
                <p:nvPr/>
              </p:nvCxnSpPr>
              <p:spPr>
                <a:xfrm rot="15718908" flipV="1">
                  <a:off x="2659659" y="3459010"/>
                  <a:ext cx="629994" cy="376159"/>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grpSp>
          <p:grpSp>
            <p:nvGrpSpPr>
              <p:cNvPr id="132" name="Group 32"/>
              <p:cNvGrpSpPr/>
              <p:nvPr/>
            </p:nvGrpSpPr>
            <p:grpSpPr>
              <a:xfrm>
                <a:off x="3789829" y="1940215"/>
                <a:ext cx="482774" cy="552996"/>
                <a:chOff x="4011592" y="3633312"/>
                <a:chExt cx="482774" cy="552996"/>
              </a:xfrm>
            </p:grpSpPr>
            <p:sp>
              <p:nvSpPr>
                <p:cNvPr id="133" name="Rectangle 132"/>
                <p:cNvSpPr/>
                <p:nvPr/>
              </p:nvSpPr>
              <p:spPr bwMode="auto">
                <a:xfrm rot="16200000">
                  <a:off x="3976482" y="3736889"/>
                  <a:ext cx="552996" cy="34584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4" name="Rectangle 133"/>
                <p:cNvSpPr/>
                <p:nvPr/>
              </p:nvSpPr>
              <p:spPr bwMode="auto">
                <a:xfrm rot="16200000">
                  <a:off x="3976482"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5" name="Rectangle 134"/>
                <p:cNvSpPr/>
                <p:nvPr/>
              </p:nvSpPr>
              <p:spPr bwMode="auto">
                <a:xfrm rot="16200000">
                  <a:off x="3976482"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6" name="Rectangle 135"/>
                <p:cNvSpPr/>
                <p:nvPr/>
              </p:nvSpPr>
              <p:spPr bwMode="auto">
                <a:xfrm rot="16200000">
                  <a:off x="4390789"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7" name="Rectangle 136"/>
                <p:cNvSpPr/>
                <p:nvPr/>
              </p:nvSpPr>
              <p:spPr bwMode="auto">
                <a:xfrm rot="16200000">
                  <a:off x="4390789"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grpSp>
      <p:sp>
        <p:nvSpPr>
          <p:cNvPr id="2" name="Title 1"/>
          <p:cNvSpPr>
            <a:spLocks noGrp="1"/>
          </p:cNvSpPr>
          <p:nvPr>
            <p:ph type="title"/>
          </p:nvPr>
        </p:nvSpPr>
        <p:spPr/>
        <p:txBody>
          <a:bodyPr/>
          <a:lstStyle/>
          <a:p>
            <a:r>
              <a:rPr lang="en-US" sz="1600" dirty="0" smtClean="0"/>
              <a:t>Descriptor-Free </a:t>
            </a:r>
            <a:r>
              <a:rPr lang="en-US" dirty="0" smtClean="0"/>
              <a:t>| CCDA</a:t>
            </a:r>
            <a:endParaRPr lang="en-US" dirty="0"/>
          </a:p>
        </p:txBody>
      </p:sp>
      <p:sp>
        <p:nvSpPr>
          <p:cNvPr id="51" name="Content Placeholder 50"/>
          <p:cNvSpPr>
            <a:spLocks noGrp="1"/>
          </p:cNvSpPr>
          <p:nvPr>
            <p:ph sz="quarter" idx="1"/>
          </p:nvPr>
        </p:nvSpPr>
        <p:spPr/>
        <p:txBody>
          <a:bodyPr/>
          <a:lstStyle/>
          <a:p>
            <a:r>
              <a:rPr lang="en-US" dirty="0" smtClean="0"/>
              <a:t>Combined Constraint Data Association [Bailey, 2002]</a:t>
            </a:r>
            <a:endParaRPr lang="en-US" dirty="0"/>
          </a:p>
        </p:txBody>
      </p:sp>
      <p:sp>
        <p:nvSpPr>
          <p:cNvPr id="4" name="Date Placeholder 3"/>
          <p:cNvSpPr>
            <a:spLocks noGrp="1"/>
          </p:cNvSpPr>
          <p:nvPr>
            <p:ph type="dt" sz="half" idx="10"/>
          </p:nvPr>
        </p:nvSpPr>
        <p:spPr/>
        <p:txBody>
          <a:bodyPr/>
          <a:lstStyle/>
          <a:p>
            <a:fld id="{3CD6C96A-3676-174E-8BE0-E6F4888C387B}" type="datetime4">
              <a:rPr lang="en-US" smtClean="0"/>
              <a:pPr/>
              <a:t>May 27, 2010</a:t>
            </a:fld>
            <a:endParaRPr lang="en-US" dirty="0"/>
          </a:p>
        </p:txBody>
      </p:sp>
      <p:sp>
        <p:nvSpPr>
          <p:cNvPr id="5" name="Slide Number Placeholder 4"/>
          <p:cNvSpPr>
            <a:spLocks noGrp="1"/>
          </p:cNvSpPr>
          <p:nvPr>
            <p:ph type="sldNum" sz="quarter" idx="12"/>
          </p:nvPr>
        </p:nvSpPr>
        <p:spPr/>
        <p:txBody>
          <a:bodyPr/>
          <a:lstStyle/>
          <a:p>
            <a:r>
              <a:rPr lang="en-US" smtClean="0"/>
              <a:t>Chi Hay Tong</a:t>
            </a:r>
            <a:endParaRPr lang="en-US"/>
          </a:p>
        </p:txBody>
      </p:sp>
      <p:sp>
        <p:nvSpPr>
          <p:cNvPr id="6" name="Footer Placeholder 5"/>
          <p:cNvSpPr>
            <a:spLocks noGrp="1"/>
          </p:cNvSpPr>
          <p:nvPr>
            <p:ph type="ftr" sz="quarter" idx="3"/>
          </p:nvPr>
        </p:nvSpPr>
        <p:spPr/>
        <p:txBody>
          <a:bodyPr/>
          <a:lstStyle/>
          <a:p>
            <a:r>
              <a:rPr lang="en-CA" smtClean="0"/>
              <a:t>CRV 2010 SLAM Camp: Outlier Rejection Tutorial</a:t>
            </a:r>
            <a:endParaRPr lang="en-CA" dirty="0"/>
          </a:p>
        </p:txBody>
      </p:sp>
      <p:grpSp>
        <p:nvGrpSpPr>
          <p:cNvPr id="10" name="Group 55"/>
          <p:cNvGrpSpPr/>
          <p:nvPr/>
        </p:nvGrpSpPr>
        <p:grpSpPr>
          <a:xfrm>
            <a:off x="3145928" y="2543026"/>
            <a:ext cx="312319" cy="338466"/>
            <a:chOff x="867150" y="4201401"/>
            <a:chExt cx="312319" cy="338466"/>
          </a:xfrm>
        </p:grpSpPr>
        <p:sp>
          <p:nvSpPr>
            <p:cNvPr id="199" name="Oval 198"/>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00" name="TextBox 199"/>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2</a:t>
              </a:r>
              <a:endParaRPr lang="en-US" sz="1200" dirty="0">
                <a:latin typeface="Gill Sans MT"/>
                <a:cs typeface="Gill Sans MT"/>
              </a:endParaRPr>
            </a:p>
          </p:txBody>
        </p:sp>
      </p:grpSp>
      <p:grpSp>
        <p:nvGrpSpPr>
          <p:cNvPr id="69" name="Group 68"/>
          <p:cNvGrpSpPr/>
          <p:nvPr/>
        </p:nvGrpSpPr>
        <p:grpSpPr>
          <a:xfrm>
            <a:off x="716683" y="3620737"/>
            <a:ext cx="880137" cy="2276860"/>
            <a:chOff x="1760274" y="3633312"/>
            <a:chExt cx="880137" cy="2276860"/>
          </a:xfrm>
        </p:grpSpPr>
        <p:sp>
          <p:nvSpPr>
            <p:cNvPr id="211" name="Oval 210"/>
            <p:cNvSpPr/>
            <p:nvPr/>
          </p:nvSpPr>
          <p:spPr>
            <a:xfrm>
              <a:off x="1760274" y="5595801"/>
              <a:ext cx="880137" cy="314371"/>
            </a:xfrm>
            <a:prstGeom prst="ellipse">
              <a:avLst/>
            </a:prstGeom>
            <a:solidFill>
              <a:schemeClr val="accent3">
                <a:lumMod val="60000"/>
                <a:lumOff val="40000"/>
                <a:alpha val="70000"/>
              </a:schemeClr>
            </a:solidFill>
            <a:ln w="6350" cap="flat" cmpd="sng" algn="ctr">
              <a:solidFill>
                <a:schemeClr val="accent3">
                  <a:lumMod val="50000"/>
                </a:schemeClr>
              </a:solidFill>
              <a:prstDash val="solid"/>
              <a:roun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212" name="Straight Arrow Connector 211"/>
            <p:cNvCxnSpPr/>
            <p:nvPr/>
          </p:nvCxnSpPr>
          <p:spPr>
            <a:xfrm rot="5400000">
              <a:off x="1341236" y="4784729"/>
              <a:ext cx="1759683" cy="38514"/>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grpSp>
          <p:nvGrpSpPr>
            <p:cNvPr id="15" name="Group 32"/>
            <p:cNvGrpSpPr/>
            <p:nvPr/>
          </p:nvGrpSpPr>
          <p:grpSpPr>
            <a:xfrm>
              <a:off x="1999849" y="3633312"/>
              <a:ext cx="482774" cy="552996"/>
              <a:chOff x="4011592" y="3633312"/>
              <a:chExt cx="482774" cy="552996"/>
            </a:xfrm>
          </p:grpSpPr>
          <p:sp>
            <p:nvSpPr>
              <p:cNvPr id="215" name="Rectangle 214"/>
              <p:cNvSpPr/>
              <p:nvPr/>
            </p:nvSpPr>
            <p:spPr bwMode="auto">
              <a:xfrm rot="16200000">
                <a:off x="3976482" y="3736889"/>
                <a:ext cx="552996" cy="34584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6" name="Rectangle 215"/>
              <p:cNvSpPr/>
              <p:nvPr/>
            </p:nvSpPr>
            <p:spPr bwMode="auto">
              <a:xfrm rot="16200000">
                <a:off x="3976482"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7" name="Rectangle 216"/>
              <p:cNvSpPr/>
              <p:nvPr/>
            </p:nvSpPr>
            <p:spPr bwMode="auto">
              <a:xfrm rot="16200000">
                <a:off x="3976482"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8" name="Rectangle 217"/>
              <p:cNvSpPr/>
              <p:nvPr/>
            </p:nvSpPr>
            <p:spPr bwMode="auto">
              <a:xfrm rot="16200000">
                <a:off x="4390789"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9" name="Rectangle 218"/>
              <p:cNvSpPr/>
              <p:nvPr/>
            </p:nvSpPr>
            <p:spPr bwMode="auto">
              <a:xfrm rot="16200000">
                <a:off x="4390789"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14" name="Oval 213"/>
            <p:cNvSpPr>
              <a:spLocks noChangeArrowheads="1"/>
            </p:cNvSpPr>
            <p:nvPr/>
          </p:nvSpPr>
          <p:spPr bwMode="auto">
            <a:xfrm>
              <a:off x="2127483" y="5674159"/>
              <a:ext cx="144462" cy="144462"/>
            </a:xfrm>
            <a:prstGeom prst="ellipse">
              <a:avLst/>
            </a:prstGeom>
            <a:solidFill>
              <a:srgbClr val="99CC00">
                <a:alpha val="50000"/>
              </a:srgbClr>
            </a:solidFill>
            <a:ln w="19050">
              <a:solidFill>
                <a:srgbClr val="333300">
                  <a:alpha val="75000"/>
                </a:srgbClr>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grpSp>
      <p:grpSp>
        <p:nvGrpSpPr>
          <p:cNvPr id="16" name="Group 88"/>
          <p:cNvGrpSpPr/>
          <p:nvPr/>
        </p:nvGrpSpPr>
        <p:grpSpPr>
          <a:xfrm>
            <a:off x="1261439" y="5625363"/>
            <a:ext cx="312319" cy="338466"/>
            <a:chOff x="867150" y="4201401"/>
            <a:chExt cx="312319" cy="338466"/>
          </a:xfrm>
        </p:grpSpPr>
        <p:sp>
          <p:nvSpPr>
            <p:cNvPr id="221" name="Oval 220"/>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22" name="TextBox 221"/>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6</a:t>
              </a:r>
              <a:endParaRPr lang="en-US" sz="1200" dirty="0">
                <a:latin typeface="Gill Sans MT"/>
                <a:cs typeface="Gill Sans MT"/>
              </a:endParaRPr>
            </a:p>
          </p:txBody>
        </p:sp>
      </p:grpSp>
      <p:sp>
        <p:nvSpPr>
          <p:cNvPr id="223" name="TextBox 222"/>
          <p:cNvSpPr txBox="1"/>
          <p:nvPr/>
        </p:nvSpPr>
        <p:spPr>
          <a:xfrm>
            <a:off x="5192810" y="3064832"/>
            <a:ext cx="716683" cy="338554"/>
          </a:xfrm>
          <a:prstGeom prst="rect">
            <a:avLst/>
          </a:prstGeom>
          <a:noFill/>
        </p:spPr>
        <p:txBody>
          <a:bodyPr wrap="square" rtlCol="0">
            <a:spAutoFit/>
          </a:bodyPr>
          <a:lstStyle/>
          <a:p>
            <a:pPr algn="ctr"/>
            <a:r>
              <a:rPr lang="en-US" sz="1600" dirty="0" smtClean="0"/>
              <a:t>(i,5)</a:t>
            </a:r>
            <a:endParaRPr lang="en-US" sz="1600" dirty="0"/>
          </a:p>
        </p:txBody>
      </p:sp>
      <p:sp>
        <p:nvSpPr>
          <p:cNvPr id="268" name="TextBox 267"/>
          <p:cNvSpPr txBox="1"/>
          <p:nvPr/>
        </p:nvSpPr>
        <p:spPr>
          <a:xfrm>
            <a:off x="6949078" y="2549264"/>
            <a:ext cx="677444" cy="338554"/>
          </a:xfrm>
          <a:prstGeom prst="rect">
            <a:avLst/>
          </a:prstGeom>
          <a:noFill/>
        </p:spPr>
        <p:txBody>
          <a:bodyPr wrap="square" rtlCol="0">
            <a:spAutoFit/>
          </a:bodyPr>
          <a:lstStyle/>
          <a:p>
            <a:pPr algn="ctr"/>
            <a:r>
              <a:rPr lang="en-US" sz="1600" dirty="0" smtClean="0"/>
              <a:t>(i,6)</a:t>
            </a:r>
            <a:endParaRPr lang="en-US" sz="1600" dirty="0"/>
          </a:p>
        </p:txBody>
      </p:sp>
      <p:sp>
        <p:nvSpPr>
          <p:cNvPr id="271" name="TextBox 270"/>
          <p:cNvSpPr txBox="1"/>
          <p:nvPr/>
        </p:nvSpPr>
        <p:spPr>
          <a:xfrm>
            <a:off x="8017816" y="4006634"/>
            <a:ext cx="677444" cy="338554"/>
          </a:xfrm>
          <a:prstGeom prst="rect">
            <a:avLst/>
          </a:prstGeom>
          <a:noFill/>
        </p:spPr>
        <p:txBody>
          <a:bodyPr wrap="square" rtlCol="0">
            <a:spAutoFit/>
          </a:bodyPr>
          <a:lstStyle/>
          <a:p>
            <a:pPr algn="ctr"/>
            <a:r>
              <a:rPr lang="en-US" sz="1600" dirty="0" smtClean="0"/>
              <a:t>(ii,4)</a:t>
            </a:r>
            <a:endParaRPr lang="en-US" sz="1600" dirty="0"/>
          </a:p>
        </p:txBody>
      </p:sp>
      <p:sp>
        <p:nvSpPr>
          <p:cNvPr id="273" name="TextBox 272"/>
          <p:cNvSpPr txBox="1"/>
          <p:nvPr/>
        </p:nvSpPr>
        <p:spPr>
          <a:xfrm>
            <a:off x="5240616" y="4976396"/>
            <a:ext cx="677444" cy="338554"/>
          </a:xfrm>
          <a:prstGeom prst="rect">
            <a:avLst/>
          </a:prstGeom>
          <a:noFill/>
        </p:spPr>
        <p:txBody>
          <a:bodyPr wrap="square" rtlCol="0">
            <a:spAutoFit/>
          </a:bodyPr>
          <a:lstStyle/>
          <a:p>
            <a:pPr algn="ctr"/>
            <a:r>
              <a:rPr lang="en-US" sz="1600" dirty="0" smtClean="0"/>
              <a:t>(iii,1)</a:t>
            </a:r>
            <a:endParaRPr lang="en-US" sz="1600" dirty="0"/>
          </a:p>
        </p:txBody>
      </p:sp>
      <p:grpSp>
        <p:nvGrpSpPr>
          <p:cNvPr id="93" name="Group 92"/>
          <p:cNvGrpSpPr/>
          <p:nvPr/>
        </p:nvGrpSpPr>
        <p:grpSpPr>
          <a:xfrm>
            <a:off x="957776" y="3659963"/>
            <a:ext cx="2542289" cy="1511294"/>
            <a:chOff x="4905822" y="3458766"/>
            <a:chExt cx="2542289" cy="1511294"/>
          </a:xfrm>
        </p:grpSpPr>
        <p:grpSp>
          <p:nvGrpSpPr>
            <p:cNvPr id="7" name="Group 162"/>
            <p:cNvGrpSpPr/>
            <p:nvPr/>
          </p:nvGrpSpPr>
          <p:grpSpPr>
            <a:xfrm>
              <a:off x="5158238" y="3736227"/>
              <a:ext cx="2289873" cy="1233833"/>
              <a:chOff x="3067908" y="3923348"/>
              <a:chExt cx="2289873" cy="1233833"/>
            </a:xfrm>
          </p:grpSpPr>
          <p:sp>
            <p:nvSpPr>
              <p:cNvPr id="186" name="Oval 185"/>
              <p:cNvSpPr/>
              <p:nvPr/>
            </p:nvSpPr>
            <p:spPr>
              <a:xfrm rot="19207304">
                <a:off x="4477644" y="4842810"/>
                <a:ext cx="880137" cy="314371"/>
              </a:xfrm>
              <a:prstGeom prst="ellipse">
                <a:avLst/>
              </a:prstGeom>
              <a:solidFill>
                <a:schemeClr val="accent3">
                  <a:lumMod val="60000"/>
                  <a:lumOff val="40000"/>
                  <a:alpha val="70000"/>
                </a:schemeClr>
              </a:solidFill>
              <a:ln w="6350" cap="flat" cmpd="sng" algn="ctr">
                <a:solidFill>
                  <a:schemeClr val="accent3">
                    <a:lumMod val="50000"/>
                  </a:schemeClr>
                </a:solidFill>
                <a:prstDash val="solid"/>
                <a:roun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87" name="Straight Arrow Connector 186"/>
              <p:cNvCxnSpPr>
                <a:endCxn id="188" idx="2"/>
              </p:cNvCxnSpPr>
              <p:nvPr/>
            </p:nvCxnSpPr>
            <p:spPr>
              <a:xfrm>
                <a:off x="3067908" y="3923348"/>
                <a:ext cx="1773953" cy="1060693"/>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88" name="Oval 187"/>
              <p:cNvSpPr>
                <a:spLocks noChangeArrowheads="1"/>
              </p:cNvSpPr>
              <p:nvPr/>
            </p:nvSpPr>
            <p:spPr bwMode="auto">
              <a:xfrm>
                <a:off x="4841861" y="4911810"/>
                <a:ext cx="144462" cy="144462"/>
              </a:xfrm>
              <a:prstGeom prst="ellipse">
                <a:avLst/>
              </a:prstGeom>
              <a:solidFill>
                <a:srgbClr val="99CC00">
                  <a:alpha val="50000"/>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grpSp>
        <p:grpSp>
          <p:nvGrpSpPr>
            <p:cNvPr id="63" name="Group 32"/>
            <p:cNvGrpSpPr/>
            <p:nvPr/>
          </p:nvGrpSpPr>
          <p:grpSpPr>
            <a:xfrm>
              <a:off x="4905822" y="3458766"/>
              <a:ext cx="482774" cy="552996"/>
              <a:chOff x="4011592" y="3633312"/>
              <a:chExt cx="482774" cy="552996"/>
            </a:xfrm>
          </p:grpSpPr>
          <p:sp>
            <p:nvSpPr>
              <p:cNvPr id="64" name="Rectangle 63"/>
              <p:cNvSpPr/>
              <p:nvPr/>
            </p:nvSpPr>
            <p:spPr bwMode="auto">
              <a:xfrm rot="16200000">
                <a:off x="3976482" y="3736889"/>
                <a:ext cx="552996" cy="34584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Rectangle 64"/>
              <p:cNvSpPr/>
              <p:nvPr/>
            </p:nvSpPr>
            <p:spPr bwMode="auto">
              <a:xfrm rot="16200000">
                <a:off x="3976482"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Rectangle 65"/>
              <p:cNvSpPr/>
              <p:nvPr/>
            </p:nvSpPr>
            <p:spPr bwMode="auto">
              <a:xfrm rot="16200000">
                <a:off x="3976482"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7" name="Rectangle 66"/>
              <p:cNvSpPr/>
              <p:nvPr/>
            </p:nvSpPr>
            <p:spPr bwMode="auto">
              <a:xfrm rot="16200000">
                <a:off x="4390789"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Rectangle 67"/>
              <p:cNvSpPr/>
              <p:nvPr/>
            </p:nvSpPr>
            <p:spPr bwMode="auto">
              <a:xfrm rot="16200000">
                <a:off x="4390789"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grpSp>
        <p:nvGrpSpPr>
          <p:cNvPr id="70" name="Group 69"/>
          <p:cNvGrpSpPr/>
          <p:nvPr/>
        </p:nvGrpSpPr>
        <p:grpSpPr>
          <a:xfrm>
            <a:off x="3182586" y="3634814"/>
            <a:ext cx="880137" cy="2276860"/>
            <a:chOff x="1760274" y="3633312"/>
            <a:chExt cx="880137" cy="2276860"/>
          </a:xfrm>
        </p:grpSpPr>
        <p:sp>
          <p:nvSpPr>
            <p:cNvPr id="71" name="Oval 70"/>
            <p:cNvSpPr/>
            <p:nvPr/>
          </p:nvSpPr>
          <p:spPr>
            <a:xfrm>
              <a:off x="1760274" y="5595801"/>
              <a:ext cx="880137" cy="314371"/>
            </a:xfrm>
            <a:prstGeom prst="ellipse">
              <a:avLst/>
            </a:prstGeom>
            <a:solidFill>
              <a:schemeClr val="accent3">
                <a:lumMod val="60000"/>
                <a:lumOff val="40000"/>
                <a:alpha val="70000"/>
              </a:schemeClr>
            </a:solidFill>
            <a:ln w="6350" cap="flat" cmpd="sng" algn="ctr">
              <a:solidFill>
                <a:schemeClr val="accent3">
                  <a:lumMod val="50000"/>
                </a:schemeClr>
              </a:solidFill>
              <a:prstDash val="solid"/>
              <a:roun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2" name="Straight Arrow Connector 71"/>
            <p:cNvCxnSpPr/>
            <p:nvPr/>
          </p:nvCxnSpPr>
          <p:spPr>
            <a:xfrm rot="5400000">
              <a:off x="1341236" y="4784729"/>
              <a:ext cx="1759683" cy="38514"/>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grpSp>
          <p:nvGrpSpPr>
            <p:cNvPr id="73" name="Group 32"/>
            <p:cNvGrpSpPr/>
            <p:nvPr/>
          </p:nvGrpSpPr>
          <p:grpSpPr>
            <a:xfrm>
              <a:off x="1999849" y="3633312"/>
              <a:ext cx="482774" cy="552996"/>
              <a:chOff x="4011592" y="3633312"/>
              <a:chExt cx="482774" cy="552996"/>
            </a:xfrm>
          </p:grpSpPr>
          <p:sp>
            <p:nvSpPr>
              <p:cNvPr id="75" name="Rectangle 74"/>
              <p:cNvSpPr/>
              <p:nvPr/>
            </p:nvSpPr>
            <p:spPr bwMode="auto">
              <a:xfrm rot="16200000">
                <a:off x="3976482" y="3736889"/>
                <a:ext cx="552996" cy="34584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Rectangle 75"/>
              <p:cNvSpPr/>
              <p:nvPr/>
            </p:nvSpPr>
            <p:spPr bwMode="auto">
              <a:xfrm rot="16200000">
                <a:off x="3976482"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7" name="Rectangle 76"/>
              <p:cNvSpPr/>
              <p:nvPr/>
            </p:nvSpPr>
            <p:spPr bwMode="auto">
              <a:xfrm rot="16200000">
                <a:off x="3976482"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8" name="Rectangle 77"/>
              <p:cNvSpPr/>
              <p:nvPr/>
            </p:nvSpPr>
            <p:spPr bwMode="auto">
              <a:xfrm rot="16200000">
                <a:off x="4390789"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9" name="Rectangle 78"/>
              <p:cNvSpPr/>
              <p:nvPr/>
            </p:nvSpPr>
            <p:spPr bwMode="auto">
              <a:xfrm rot="16200000">
                <a:off x="4390789"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74" name="Oval 73"/>
            <p:cNvSpPr>
              <a:spLocks noChangeArrowheads="1"/>
            </p:cNvSpPr>
            <p:nvPr/>
          </p:nvSpPr>
          <p:spPr bwMode="auto">
            <a:xfrm>
              <a:off x="2127483" y="5674159"/>
              <a:ext cx="144462" cy="144462"/>
            </a:xfrm>
            <a:prstGeom prst="ellipse">
              <a:avLst/>
            </a:prstGeom>
            <a:solidFill>
              <a:srgbClr val="99CC00">
                <a:alpha val="50000"/>
              </a:srgbClr>
            </a:solidFill>
            <a:ln w="19050">
              <a:solidFill>
                <a:srgbClr val="333300">
                  <a:alpha val="75000"/>
                </a:srgbClr>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grpSp>
      <p:grpSp>
        <p:nvGrpSpPr>
          <p:cNvPr id="13" name="Group 25"/>
          <p:cNvGrpSpPr/>
          <p:nvPr/>
        </p:nvGrpSpPr>
        <p:grpSpPr>
          <a:xfrm>
            <a:off x="3788690" y="5650512"/>
            <a:ext cx="312319" cy="338466"/>
            <a:chOff x="867150" y="4201401"/>
            <a:chExt cx="312319" cy="338466"/>
          </a:xfrm>
        </p:grpSpPr>
        <p:sp>
          <p:nvSpPr>
            <p:cNvPr id="208" name="Oval 207"/>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09" name="TextBox 208"/>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5</a:t>
              </a:r>
              <a:endParaRPr lang="en-US" sz="1200" dirty="0">
                <a:latin typeface="Gill Sans MT"/>
                <a:cs typeface="Gill Sans MT"/>
              </a:endParaRPr>
            </a:p>
          </p:txBody>
        </p:sp>
      </p:grpSp>
      <p:sp>
        <p:nvSpPr>
          <p:cNvPr id="80" name="TextBox 79"/>
          <p:cNvSpPr txBox="1"/>
          <p:nvPr/>
        </p:nvSpPr>
        <p:spPr>
          <a:xfrm>
            <a:off x="7027557" y="5204245"/>
            <a:ext cx="677444" cy="338554"/>
          </a:xfrm>
          <a:prstGeom prst="rect">
            <a:avLst/>
          </a:prstGeom>
          <a:noFill/>
        </p:spPr>
        <p:txBody>
          <a:bodyPr wrap="square" rtlCol="0">
            <a:spAutoFit/>
          </a:bodyPr>
          <a:lstStyle/>
          <a:p>
            <a:pPr algn="ctr"/>
            <a:r>
              <a:rPr lang="en-US" sz="1600" dirty="0" smtClean="0"/>
              <a:t>(iii,3)</a:t>
            </a:r>
            <a:endParaRPr lang="en-US" sz="1600" dirty="0"/>
          </a:p>
        </p:txBody>
      </p:sp>
      <p:grpSp>
        <p:nvGrpSpPr>
          <p:cNvPr id="98" name="Group 97"/>
          <p:cNvGrpSpPr/>
          <p:nvPr/>
        </p:nvGrpSpPr>
        <p:grpSpPr>
          <a:xfrm>
            <a:off x="353573" y="3082338"/>
            <a:ext cx="1203178" cy="1045602"/>
            <a:chOff x="3069425" y="1447609"/>
            <a:chExt cx="1203178" cy="1045602"/>
          </a:xfrm>
        </p:grpSpPr>
        <p:grpSp>
          <p:nvGrpSpPr>
            <p:cNvPr id="3" name="Group 175"/>
            <p:cNvGrpSpPr/>
            <p:nvPr/>
          </p:nvGrpSpPr>
          <p:grpSpPr>
            <a:xfrm>
              <a:off x="3069425" y="1447609"/>
              <a:ext cx="923153" cy="804301"/>
              <a:chOff x="2239582" y="3157786"/>
              <a:chExt cx="923153" cy="804301"/>
            </a:xfrm>
          </p:grpSpPr>
          <p:sp>
            <p:nvSpPr>
              <p:cNvPr id="180" name="Oval 179"/>
              <p:cNvSpPr/>
              <p:nvPr/>
            </p:nvSpPr>
            <p:spPr>
              <a:xfrm rot="20159153">
                <a:off x="2239582" y="3157786"/>
                <a:ext cx="880137" cy="314371"/>
              </a:xfrm>
              <a:prstGeom prst="ellipse">
                <a:avLst/>
              </a:prstGeom>
              <a:solidFill>
                <a:schemeClr val="accent3">
                  <a:lumMod val="60000"/>
                  <a:lumOff val="40000"/>
                  <a:alpha val="70000"/>
                </a:schemeClr>
              </a:solidFill>
              <a:ln w="6350" cap="flat" cmpd="sng" algn="ctr">
                <a:solidFill>
                  <a:schemeClr val="accent3">
                    <a:lumMod val="50000"/>
                  </a:schemeClr>
                </a:solidFill>
                <a:prstDash val="solid"/>
                <a:roun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1" name="Oval 180"/>
              <p:cNvSpPr>
                <a:spLocks noChangeArrowheads="1"/>
              </p:cNvSpPr>
              <p:nvPr/>
            </p:nvSpPr>
            <p:spPr bwMode="auto">
              <a:xfrm rot="4918908">
                <a:off x="2614545" y="3245724"/>
                <a:ext cx="144462" cy="144462"/>
              </a:xfrm>
              <a:prstGeom prst="ellipse">
                <a:avLst/>
              </a:prstGeom>
              <a:solidFill>
                <a:srgbClr val="99CC00">
                  <a:alpha val="50000"/>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cxnSp>
            <p:nvCxnSpPr>
              <p:cNvPr id="182" name="Straight Arrow Connector 181"/>
              <p:cNvCxnSpPr>
                <a:endCxn id="181" idx="7"/>
              </p:cNvCxnSpPr>
              <p:nvPr/>
            </p:nvCxnSpPr>
            <p:spPr>
              <a:xfrm rot="15718908" flipV="1">
                <a:off x="2659659" y="3459010"/>
                <a:ext cx="629994" cy="376159"/>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grpSp>
        <p:grpSp>
          <p:nvGrpSpPr>
            <p:cNvPr id="87" name="Group 32"/>
            <p:cNvGrpSpPr/>
            <p:nvPr/>
          </p:nvGrpSpPr>
          <p:grpSpPr>
            <a:xfrm>
              <a:off x="3789829" y="1940215"/>
              <a:ext cx="482774" cy="552996"/>
              <a:chOff x="4011592" y="3633312"/>
              <a:chExt cx="482774" cy="552996"/>
            </a:xfrm>
          </p:grpSpPr>
          <p:sp>
            <p:nvSpPr>
              <p:cNvPr id="88" name="Rectangle 87"/>
              <p:cNvSpPr/>
              <p:nvPr/>
            </p:nvSpPr>
            <p:spPr bwMode="auto">
              <a:xfrm rot="16200000">
                <a:off x="3976482" y="3736889"/>
                <a:ext cx="552996" cy="34584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9" name="Rectangle 88"/>
              <p:cNvSpPr/>
              <p:nvPr/>
            </p:nvSpPr>
            <p:spPr bwMode="auto">
              <a:xfrm rot="16200000">
                <a:off x="3976482"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0" name="Rectangle 89"/>
              <p:cNvSpPr/>
              <p:nvPr/>
            </p:nvSpPr>
            <p:spPr bwMode="auto">
              <a:xfrm rot="16200000">
                <a:off x="3976482"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1" name="Rectangle 90"/>
              <p:cNvSpPr/>
              <p:nvPr/>
            </p:nvSpPr>
            <p:spPr bwMode="auto">
              <a:xfrm rot="16200000">
                <a:off x="4390789"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 name="Rectangle 91"/>
              <p:cNvSpPr/>
              <p:nvPr/>
            </p:nvSpPr>
            <p:spPr bwMode="auto">
              <a:xfrm rot="16200000">
                <a:off x="4390789"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grpSp>
        <p:nvGrpSpPr>
          <p:cNvPr id="9" name="Group 52"/>
          <p:cNvGrpSpPr/>
          <p:nvPr/>
        </p:nvGrpSpPr>
        <p:grpSpPr>
          <a:xfrm>
            <a:off x="1019506" y="3094818"/>
            <a:ext cx="312319" cy="338466"/>
            <a:chOff x="867150" y="4201401"/>
            <a:chExt cx="312319" cy="338466"/>
          </a:xfrm>
        </p:grpSpPr>
        <p:sp>
          <p:nvSpPr>
            <p:cNvPr id="196" name="Oval 195"/>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197" name="TextBox 196"/>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1</a:t>
              </a:r>
              <a:endParaRPr lang="en-US" sz="1200" dirty="0">
                <a:latin typeface="Gill Sans MT"/>
                <a:cs typeface="Gill Sans MT"/>
              </a:endParaRPr>
            </a:p>
          </p:txBody>
        </p:sp>
      </p:grpSp>
      <p:grpSp>
        <p:nvGrpSpPr>
          <p:cNvPr id="99" name="Group 98"/>
          <p:cNvGrpSpPr/>
          <p:nvPr/>
        </p:nvGrpSpPr>
        <p:grpSpPr>
          <a:xfrm>
            <a:off x="2882343" y="3385636"/>
            <a:ext cx="1203178" cy="1045602"/>
            <a:chOff x="3069425" y="1447609"/>
            <a:chExt cx="1203178" cy="1045602"/>
          </a:xfrm>
        </p:grpSpPr>
        <p:grpSp>
          <p:nvGrpSpPr>
            <p:cNvPr id="100" name="Group 175"/>
            <p:cNvGrpSpPr/>
            <p:nvPr/>
          </p:nvGrpSpPr>
          <p:grpSpPr>
            <a:xfrm>
              <a:off x="3069425" y="1447609"/>
              <a:ext cx="923153" cy="804301"/>
              <a:chOff x="2239582" y="3157786"/>
              <a:chExt cx="923153" cy="804301"/>
            </a:xfrm>
          </p:grpSpPr>
          <p:sp>
            <p:nvSpPr>
              <p:cNvPr id="107" name="Oval 106"/>
              <p:cNvSpPr/>
              <p:nvPr/>
            </p:nvSpPr>
            <p:spPr>
              <a:xfrm rot="20159153">
                <a:off x="2239582" y="3157786"/>
                <a:ext cx="880137" cy="314371"/>
              </a:xfrm>
              <a:prstGeom prst="ellipse">
                <a:avLst/>
              </a:prstGeom>
              <a:solidFill>
                <a:schemeClr val="accent3">
                  <a:lumMod val="60000"/>
                  <a:lumOff val="40000"/>
                  <a:alpha val="70000"/>
                </a:schemeClr>
              </a:solidFill>
              <a:ln w="6350" cap="flat" cmpd="sng" algn="ctr">
                <a:solidFill>
                  <a:schemeClr val="accent3">
                    <a:lumMod val="50000"/>
                  </a:schemeClr>
                </a:solidFill>
                <a:prstDash val="solid"/>
                <a:roun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8" name="Oval 107"/>
              <p:cNvSpPr>
                <a:spLocks noChangeArrowheads="1"/>
              </p:cNvSpPr>
              <p:nvPr/>
            </p:nvSpPr>
            <p:spPr bwMode="auto">
              <a:xfrm rot="4918908">
                <a:off x="2614545" y="3245724"/>
                <a:ext cx="144462" cy="144462"/>
              </a:xfrm>
              <a:prstGeom prst="ellipse">
                <a:avLst/>
              </a:prstGeom>
              <a:solidFill>
                <a:srgbClr val="99CC00">
                  <a:alpha val="50000"/>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cxnSp>
            <p:nvCxnSpPr>
              <p:cNvPr id="109" name="Straight Arrow Connector 108"/>
              <p:cNvCxnSpPr>
                <a:endCxn id="108" idx="7"/>
              </p:cNvCxnSpPr>
              <p:nvPr/>
            </p:nvCxnSpPr>
            <p:spPr>
              <a:xfrm rot="15718908" flipV="1">
                <a:off x="2659659" y="3459010"/>
                <a:ext cx="629994" cy="376159"/>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grpSp>
        <p:grpSp>
          <p:nvGrpSpPr>
            <p:cNvPr id="101" name="Group 32"/>
            <p:cNvGrpSpPr/>
            <p:nvPr/>
          </p:nvGrpSpPr>
          <p:grpSpPr>
            <a:xfrm>
              <a:off x="3789829" y="1940215"/>
              <a:ext cx="482774" cy="552996"/>
              <a:chOff x="4011592" y="3633312"/>
              <a:chExt cx="482774" cy="552996"/>
            </a:xfrm>
          </p:grpSpPr>
          <p:sp>
            <p:nvSpPr>
              <p:cNvPr id="102" name="Rectangle 101"/>
              <p:cNvSpPr/>
              <p:nvPr/>
            </p:nvSpPr>
            <p:spPr bwMode="auto">
              <a:xfrm rot="16200000">
                <a:off x="3976482" y="3736889"/>
                <a:ext cx="552996" cy="34584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3" name="Rectangle 102"/>
              <p:cNvSpPr/>
              <p:nvPr/>
            </p:nvSpPr>
            <p:spPr bwMode="auto">
              <a:xfrm rot="16200000">
                <a:off x="3976482"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4" name="Rectangle 103"/>
              <p:cNvSpPr/>
              <p:nvPr/>
            </p:nvSpPr>
            <p:spPr bwMode="auto">
              <a:xfrm rot="16200000">
                <a:off x="3976482"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5" name="Rectangle 104"/>
              <p:cNvSpPr/>
              <p:nvPr/>
            </p:nvSpPr>
            <p:spPr bwMode="auto">
              <a:xfrm rot="16200000">
                <a:off x="4390789"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6" name="Rectangle 105"/>
              <p:cNvSpPr/>
              <p:nvPr/>
            </p:nvSpPr>
            <p:spPr bwMode="auto">
              <a:xfrm rot="16200000">
                <a:off x="4390789"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grpSp>
        <p:nvGrpSpPr>
          <p:cNvPr id="11" name="Group 58"/>
          <p:cNvGrpSpPr/>
          <p:nvPr/>
        </p:nvGrpSpPr>
        <p:grpSpPr>
          <a:xfrm>
            <a:off x="3587515" y="3336744"/>
            <a:ext cx="312319" cy="338466"/>
            <a:chOff x="867150" y="4201401"/>
            <a:chExt cx="312319" cy="338466"/>
          </a:xfrm>
        </p:grpSpPr>
        <p:sp>
          <p:nvSpPr>
            <p:cNvPr id="202" name="Oval 201"/>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03" name="TextBox 202"/>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3</a:t>
              </a:r>
              <a:endParaRPr lang="en-US" sz="1200" dirty="0">
                <a:latin typeface="Gill Sans MT"/>
                <a:cs typeface="Gill Sans MT"/>
              </a:endParaRPr>
            </a:p>
          </p:txBody>
        </p:sp>
      </p:grpSp>
      <p:grpSp>
        <p:nvGrpSpPr>
          <p:cNvPr id="12" name="Group 62"/>
          <p:cNvGrpSpPr/>
          <p:nvPr/>
        </p:nvGrpSpPr>
        <p:grpSpPr>
          <a:xfrm>
            <a:off x="2996568" y="4833148"/>
            <a:ext cx="312319" cy="338466"/>
            <a:chOff x="867150" y="4201401"/>
            <a:chExt cx="312319" cy="338466"/>
          </a:xfrm>
        </p:grpSpPr>
        <p:sp>
          <p:nvSpPr>
            <p:cNvPr id="205" name="Oval 204"/>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06" name="TextBox 205"/>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4</a:t>
              </a:r>
              <a:endParaRPr lang="en-US" sz="1200" dirty="0">
                <a:latin typeface="Gill Sans MT"/>
                <a:cs typeface="Gill Sans MT"/>
              </a:endParaRPr>
            </a:p>
          </p:txBody>
        </p:sp>
      </p:grpSp>
      <p:grpSp>
        <p:nvGrpSpPr>
          <p:cNvPr id="113" name="Group 32"/>
          <p:cNvGrpSpPr/>
          <p:nvPr/>
        </p:nvGrpSpPr>
        <p:grpSpPr>
          <a:xfrm>
            <a:off x="1999849" y="3633312"/>
            <a:ext cx="482774" cy="552996"/>
            <a:chOff x="4011592" y="3633312"/>
            <a:chExt cx="482774" cy="552996"/>
          </a:xfrm>
        </p:grpSpPr>
        <p:sp>
          <p:nvSpPr>
            <p:cNvPr id="115" name="Rectangle 114"/>
            <p:cNvSpPr/>
            <p:nvPr/>
          </p:nvSpPr>
          <p:spPr bwMode="auto">
            <a:xfrm rot="16200000">
              <a:off x="3976482" y="3736889"/>
              <a:ext cx="552996" cy="34584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6" name="Rectangle 115"/>
            <p:cNvSpPr/>
            <p:nvPr/>
          </p:nvSpPr>
          <p:spPr bwMode="auto">
            <a:xfrm rot="16200000">
              <a:off x="3976482"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7" name="Rectangle 116"/>
            <p:cNvSpPr/>
            <p:nvPr/>
          </p:nvSpPr>
          <p:spPr bwMode="auto">
            <a:xfrm rot="16200000">
              <a:off x="3976482"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8" name="Rectangle 117"/>
            <p:cNvSpPr/>
            <p:nvPr/>
          </p:nvSpPr>
          <p:spPr bwMode="auto">
            <a:xfrm rot="16200000">
              <a:off x="4390789"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9" name="Rectangle 118"/>
            <p:cNvSpPr/>
            <p:nvPr/>
          </p:nvSpPr>
          <p:spPr bwMode="auto">
            <a:xfrm rot="16200000">
              <a:off x="4390789"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cxnSp>
        <p:nvCxnSpPr>
          <p:cNvPr id="168" name="Straight Connector 167"/>
          <p:cNvCxnSpPr/>
          <p:nvPr/>
        </p:nvCxnSpPr>
        <p:spPr>
          <a:xfrm rot="16200000" flipH="1">
            <a:off x="5513329" y="3627917"/>
            <a:ext cx="1823351" cy="1357926"/>
          </a:xfrm>
          <a:prstGeom prst="line">
            <a:avLst/>
          </a:prstGeom>
          <a:ln w="254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rot="16200000" flipH="1">
            <a:off x="7237433" y="3076103"/>
            <a:ext cx="1142812" cy="778032"/>
          </a:xfrm>
          <a:prstGeom prst="line">
            <a:avLst/>
          </a:prstGeom>
          <a:ln w="254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rot="5400000">
            <a:off x="5299563" y="3225526"/>
            <a:ext cx="2162873" cy="1370497"/>
          </a:xfrm>
          <a:prstGeom prst="line">
            <a:avLst/>
          </a:prstGeom>
          <a:ln w="254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a:stCxn id="273" idx="3"/>
          </p:cNvCxnSpPr>
          <p:nvPr/>
        </p:nvCxnSpPr>
        <p:spPr>
          <a:xfrm flipV="1">
            <a:off x="5918060" y="4313168"/>
            <a:ext cx="2166632" cy="832505"/>
          </a:xfrm>
          <a:prstGeom prst="line">
            <a:avLst/>
          </a:prstGeom>
          <a:ln w="254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93"/>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98"/>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99"/>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57"/>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5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20"/>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15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6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51"/>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7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7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5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5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79"/>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57"/>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58"/>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16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7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5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2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7" presetClass="emph" presetSubtype="2" fill="hold" nodeType="clickEffect">
                                  <p:stCondLst>
                                    <p:cond delay="0"/>
                                  </p:stCondLst>
                                  <p:childTnLst>
                                    <p:animClr clrSpc="rgb">
                                      <p:cBhvr>
                                        <p:cTn id="98" dur="500" fill="hold"/>
                                        <p:tgtEl>
                                          <p:spTgt spid="175"/>
                                        </p:tgtEl>
                                        <p:attrNameLst>
                                          <p:attrName>stroke.color</p:attrName>
                                        </p:attrNameLst>
                                      </p:cBhvr>
                                      <p:to>
                                        <a:srgbClr val="0000FF"/>
                                      </p:to>
                                    </p:animClr>
                                    <p:set>
                                      <p:cBhvr>
                                        <p:cTn id="99" dur="500" fill="hold"/>
                                        <p:tgtEl>
                                          <p:spTgt spid="175"/>
                                        </p:tgtEl>
                                        <p:attrNameLst>
                                          <p:attrName>stroke.on</p:attrName>
                                        </p:attrNameLst>
                                      </p:cBhvr>
                                      <p:to>
                                        <p:strVal val="true"/>
                                      </p:to>
                                    </p:set>
                                  </p:childTnLst>
                                </p:cTn>
                              </p:par>
                              <p:par>
                                <p:cTn id="100" presetID="7" presetClass="emph" presetSubtype="2" fill="hold" nodeType="withEffect">
                                  <p:stCondLst>
                                    <p:cond delay="0"/>
                                  </p:stCondLst>
                                  <p:childTnLst>
                                    <p:animClr clrSpc="rgb">
                                      <p:cBhvr>
                                        <p:cTn id="101" dur="500" fill="hold"/>
                                        <p:tgtEl>
                                          <p:spTgt spid="169"/>
                                        </p:tgtEl>
                                        <p:attrNameLst>
                                          <p:attrName>stroke.color</p:attrName>
                                        </p:attrNameLst>
                                      </p:cBhvr>
                                      <p:to>
                                        <a:srgbClr val="0000FF"/>
                                      </p:to>
                                    </p:animClr>
                                    <p:set>
                                      <p:cBhvr>
                                        <p:cTn id="102" dur="500" fill="hold"/>
                                        <p:tgtEl>
                                          <p:spTgt spid="169"/>
                                        </p:tgtEl>
                                        <p:attrNameLst>
                                          <p:attrName>stroke.on</p:attrName>
                                        </p:attrNameLst>
                                      </p:cBhvr>
                                      <p:to>
                                        <p:strVal val="true"/>
                                      </p:to>
                                    </p:set>
                                  </p:childTnLst>
                                </p:cTn>
                              </p:par>
                              <p:par>
                                <p:cTn id="103" presetID="7" presetClass="emph" presetSubtype="2" fill="hold" nodeType="withEffect">
                                  <p:stCondLst>
                                    <p:cond delay="0"/>
                                  </p:stCondLst>
                                  <p:childTnLst>
                                    <p:animClr clrSpc="rgb">
                                      <p:cBhvr>
                                        <p:cTn id="104" dur="500" fill="hold"/>
                                        <p:tgtEl>
                                          <p:spTgt spid="171"/>
                                        </p:tgtEl>
                                        <p:attrNameLst>
                                          <p:attrName>stroke.color</p:attrName>
                                        </p:attrNameLst>
                                      </p:cBhvr>
                                      <p:to>
                                        <a:srgbClr val="0000FF"/>
                                      </p:to>
                                    </p:animClr>
                                    <p:set>
                                      <p:cBhvr>
                                        <p:cTn id="105" dur="500" fill="hold"/>
                                        <p:tgtEl>
                                          <p:spTgt spid="17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p:bldP spid="268" grpId="0"/>
      <p:bldP spid="273" grpId="0"/>
      <p:bldP spid="80"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 name="Oval 114"/>
          <p:cNvSpPr/>
          <p:nvPr/>
        </p:nvSpPr>
        <p:spPr>
          <a:xfrm>
            <a:off x="0" y="1810776"/>
            <a:ext cx="5635919" cy="5635919"/>
          </a:xfrm>
          <a:prstGeom prst="ellipse">
            <a:avLst/>
          </a:prstGeom>
          <a:noFill/>
          <a:ln w="635000" cap="flat" cmpd="sng" algn="ctr">
            <a:solidFill>
              <a:srgbClr val="3366FF">
                <a:alpha val="25000"/>
              </a:srgb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1735129" y="364667"/>
            <a:ext cx="5004212" cy="5004212"/>
          </a:xfrm>
          <a:prstGeom prst="ellipse">
            <a:avLst/>
          </a:prstGeom>
          <a:noFill/>
          <a:ln w="381000" cap="flat" cmpd="sng" algn="ctr">
            <a:solidFill>
              <a:srgbClr val="3366FF">
                <a:alpha val="25000"/>
              </a:srgb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804697" y="3219626"/>
            <a:ext cx="3638374" cy="3638374"/>
          </a:xfrm>
          <a:prstGeom prst="ellipse">
            <a:avLst/>
          </a:prstGeom>
          <a:noFill/>
          <a:ln w="635000" cap="flat" cmpd="sng" algn="ctr">
            <a:solidFill>
              <a:srgbClr val="3366FF">
                <a:alpha val="25000"/>
              </a:srgb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1600" dirty="0" smtClean="0"/>
              <a:t>Descriptor-Free </a:t>
            </a:r>
            <a:r>
              <a:rPr lang="en-US" dirty="0" smtClean="0"/>
              <a:t>| DARCES</a:t>
            </a:r>
            <a:endParaRPr lang="en-US" dirty="0"/>
          </a:p>
        </p:txBody>
      </p:sp>
      <p:sp>
        <p:nvSpPr>
          <p:cNvPr id="4" name="Date Placeholder 3"/>
          <p:cNvSpPr>
            <a:spLocks noGrp="1"/>
          </p:cNvSpPr>
          <p:nvPr>
            <p:ph type="dt" sz="half" idx="10"/>
          </p:nvPr>
        </p:nvSpPr>
        <p:spPr/>
        <p:txBody>
          <a:bodyPr/>
          <a:lstStyle/>
          <a:p>
            <a:fld id="{3CD6C96A-3676-174E-8BE0-E6F4888C387B}" type="datetime4">
              <a:rPr lang="en-US" smtClean="0"/>
              <a:pPr/>
              <a:t>May 27, 2010</a:t>
            </a:fld>
            <a:endParaRPr lang="en-US" dirty="0"/>
          </a:p>
        </p:txBody>
      </p:sp>
      <p:sp>
        <p:nvSpPr>
          <p:cNvPr id="5" name="Slide Number Placeholder 4"/>
          <p:cNvSpPr>
            <a:spLocks noGrp="1"/>
          </p:cNvSpPr>
          <p:nvPr>
            <p:ph type="sldNum" sz="quarter" idx="12"/>
          </p:nvPr>
        </p:nvSpPr>
        <p:spPr/>
        <p:txBody>
          <a:bodyPr/>
          <a:lstStyle/>
          <a:p>
            <a:r>
              <a:rPr lang="en-US" smtClean="0"/>
              <a:t>Chi Hay Tong</a:t>
            </a:r>
            <a:endParaRPr lang="en-US"/>
          </a:p>
        </p:txBody>
      </p:sp>
      <p:sp>
        <p:nvSpPr>
          <p:cNvPr id="6" name="Footer Placeholder 5"/>
          <p:cNvSpPr>
            <a:spLocks noGrp="1"/>
          </p:cNvSpPr>
          <p:nvPr>
            <p:ph type="ftr" sz="quarter" idx="3"/>
          </p:nvPr>
        </p:nvSpPr>
        <p:spPr/>
        <p:txBody>
          <a:bodyPr/>
          <a:lstStyle/>
          <a:p>
            <a:r>
              <a:rPr lang="en-CA" smtClean="0"/>
              <a:t>CRV 2010 SLAM Camp: Outlier Rejection Tutorial</a:t>
            </a:r>
            <a:endParaRPr lang="en-CA" dirty="0"/>
          </a:p>
        </p:txBody>
      </p:sp>
      <p:grpSp>
        <p:nvGrpSpPr>
          <p:cNvPr id="3" name="Group 6"/>
          <p:cNvGrpSpPr/>
          <p:nvPr/>
        </p:nvGrpSpPr>
        <p:grpSpPr>
          <a:xfrm>
            <a:off x="1647795" y="3318942"/>
            <a:ext cx="482774" cy="552996"/>
            <a:chOff x="4011592" y="3633312"/>
            <a:chExt cx="482774" cy="552996"/>
          </a:xfrm>
        </p:grpSpPr>
        <p:sp>
          <p:nvSpPr>
            <p:cNvPr id="8" name="Rectangle 7"/>
            <p:cNvSpPr/>
            <p:nvPr/>
          </p:nvSpPr>
          <p:spPr bwMode="auto">
            <a:xfrm rot="16200000">
              <a:off x="3976482" y="3736889"/>
              <a:ext cx="552996" cy="34584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bwMode="auto">
            <a:xfrm rot="16200000">
              <a:off x="3976482"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bwMode="auto">
            <a:xfrm rot="16200000">
              <a:off x="3976482"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bwMode="auto">
            <a:xfrm rot="16200000">
              <a:off x="4390789" y="4014264"/>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bwMode="auto">
            <a:xfrm rot="16200000">
              <a:off x="4390789" y="3736888"/>
              <a:ext cx="138687" cy="68467"/>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4" name="Oval 13"/>
          <p:cNvSpPr>
            <a:spLocks noChangeArrowheads="1"/>
          </p:cNvSpPr>
          <p:nvPr/>
        </p:nvSpPr>
        <p:spPr bwMode="auto">
          <a:xfrm>
            <a:off x="667452" y="2780448"/>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15" name="TextBox 14"/>
          <p:cNvSpPr txBox="1"/>
          <p:nvPr/>
        </p:nvSpPr>
        <p:spPr>
          <a:xfrm>
            <a:off x="718161" y="2841915"/>
            <a:ext cx="261610" cy="276999"/>
          </a:xfrm>
          <a:prstGeom prst="rect">
            <a:avLst/>
          </a:prstGeom>
          <a:noFill/>
        </p:spPr>
        <p:txBody>
          <a:bodyPr wrap="none" rtlCol="0">
            <a:spAutoFit/>
          </a:bodyPr>
          <a:lstStyle/>
          <a:p>
            <a:r>
              <a:rPr lang="en-US" sz="1200" dirty="0" smtClean="0">
                <a:latin typeface="Gill Sans MT"/>
                <a:cs typeface="Gill Sans MT"/>
              </a:rPr>
              <a:t>1</a:t>
            </a:r>
            <a:endParaRPr lang="en-US" sz="1200" dirty="0">
              <a:latin typeface="Gill Sans MT"/>
              <a:cs typeface="Gill Sans MT"/>
            </a:endParaRPr>
          </a:p>
        </p:txBody>
      </p:sp>
      <p:sp>
        <p:nvSpPr>
          <p:cNvPr id="17" name="Oval 16"/>
          <p:cNvSpPr>
            <a:spLocks noChangeArrowheads="1"/>
          </p:cNvSpPr>
          <p:nvPr/>
        </p:nvSpPr>
        <p:spPr bwMode="auto">
          <a:xfrm>
            <a:off x="2793874" y="2228656"/>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18" name="TextBox 17"/>
          <p:cNvSpPr txBox="1"/>
          <p:nvPr/>
        </p:nvSpPr>
        <p:spPr>
          <a:xfrm>
            <a:off x="2844583" y="2290123"/>
            <a:ext cx="261610" cy="276999"/>
          </a:xfrm>
          <a:prstGeom prst="rect">
            <a:avLst/>
          </a:prstGeom>
          <a:noFill/>
        </p:spPr>
        <p:txBody>
          <a:bodyPr wrap="none" rtlCol="0">
            <a:spAutoFit/>
          </a:bodyPr>
          <a:lstStyle/>
          <a:p>
            <a:r>
              <a:rPr lang="en-US" sz="1200" dirty="0" smtClean="0">
                <a:latin typeface="Gill Sans MT"/>
                <a:cs typeface="Gill Sans MT"/>
              </a:rPr>
              <a:t>2</a:t>
            </a:r>
            <a:endParaRPr lang="en-US" sz="1200" dirty="0">
              <a:latin typeface="Gill Sans MT"/>
              <a:cs typeface="Gill Sans MT"/>
            </a:endParaRPr>
          </a:p>
        </p:txBody>
      </p:sp>
      <p:sp>
        <p:nvSpPr>
          <p:cNvPr id="20" name="Oval 19"/>
          <p:cNvSpPr>
            <a:spLocks noChangeArrowheads="1"/>
          </p:cNvSpPr>
          <p:nvPr/>
        </p:nvSpPr>
        <p:spPr bwMode="auto">
          <a:xfrm>
            <a:off x="3235461" y="3022374"/>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1" name="TextBox 20"/>
          <p:cNvSpPr txBox="1"/>
          <p:nvPr/>
        </p:nvSpPr>
        <p:spPr>
          <a:xfrm>
            <a:off x="3286170" y="3083841"/>
            <a:ext cx="261610" cy="276999"/>
          </a:xfrm>
          <a:prstGeom prst="rect">
            <a:avLst/>
          </a:prstGeom>
          <a:noFill/>
        </p:spPr>
        <p:txBody>
          <a:bodyPr wrap="none" rtlCol="0">
            <a:spAutoFit/>
          </a:bodyPr>
          <a:lstStyle/>
          <a:p>
            <a:r>
              <a:rPr lang="en-US" sz="1200" dirty="0" smtClean="0">
                <a:latin typeface="Gill Sans MT"/>
                <a:cs typeface="Gill Sans MT"/>
              </a:rPr>
              <a:t>3</a:t>
            </a:r>
            <a:endParaRPr lang="en-US" sz="1200" dirty="0">
              <a:latin typeface="Gill Sans MT"/>
              <a:cs typeface="Gill Sans MT"/>
            </a:endParaRPr>
          </a:p>
        </p:txBody>
      </p:sp>
      <p:sp>
        <p:nvSpPr>
          <p:cNvPr id="23" name="Oval 22"/>
          <p:cNvSpPr>
            <a:spLocks noChangeArrowheads="1"/>
          </p:cNvSpPr>
          <p:nvPr/>
        </p:nvSpPr>
        <p:spPr bwMode="auto">
          <a:xfrm>
            <a:off x="2644514" y="4518778"/>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4" name="TextBox 23"/>
          <p:cNvSpPr txBox="1"/>
          <p:nvPr/>
        </p:nvSpPr>
        <p:spPr>
          <a:xfrm>
            <a:off x="2695223" y="4580245"/>
            <a:ext cx="261610" cy="276999"/>
          </a:xfrm>
          <a:prstGeom prst="rect">
            <a:avLst/>
          </a:prstGeom>
          <a:noFill/>
        </p:spPr>
        <p:txBody>
          <a:bodyPr wrap="none" rtlCol="0">
            <a:spAutoFit/>
          </a:bodyPr>
          <a:lstStyle/>
          <a:p>
            <a:r>
              <a:rPr lang="en-US" sz="1200" dirty="0" smtClean="0">
                <a:latin typeface="Gill Sans MT"/>
                <a:cs typeface="Gill Sans MT"/>
              </a:rPr>
              <a:t>4</a:t>
            </a:r>
            <a:endParaRPr lang="en-US" sz="1200" dirty="0">
              <a:latin typeface="Gill Sans MT"/>
              <a:cs typeface="Gill Sans MT"/>
            </a:endParaRPr>
          </a:p>
        </p:txBody>
      </p:sp>
      <p:sp>
        <p:nvSpPr>
          <p:cNvPr id="26" name="Oval 25"/>
          <p:cNvSpPr>
            <a:spLocks noChangeArrowheads="1"/>
          </p:cNvSpPr>
          <p:nvPr/>
        </p:nvSpPr>
        <p:spPr bwMode="auto">
          <a:xfrm>
            <a:off x="3436636" y="5336142"/>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27" name="TextBox 26"/>
          <p:cNvSpPr txBox="1"/>
          <p:nvPr/>
        </p:nvSpPr>
        <p:spPr>
          <a:xfrm>
            <a:off x="3487345" y="5397609"/>
            <a:ext cx="261610" cy="276999"/>
          </a:xfrm>
          <a:prstGeom prst="rect">
            <a:avLst/>
          </a:prstGeom>
          <a:noFill/>
        </p:spPr>
        <p:txBody>
          <a:bodyPr wrap="none" rtlCol="0">
            <a:spAutoFit/>
          </a:bodyPr>
          <a:lstStyle/>
          <a:p>
            <a:r>
              <a:rPr lang="en-US" sz="1200" dirty="0" smtClean="0">
                <a:latin typeface="Gill Sans MT"/>
                <a:cs typeface="Gill Sans MT"/>
              </a:rPr>
              <a:t>5</a:t>
            </a:r>
            <a:endParaRPr lang="en-US" sz="1200" dirty="0">
              <a:latin typeface="Gill Sans MT"/>
              <a:cs typeface="Gill Sans MT"/>
            </a:endParaRPr>
          </a:p>
        </p:txBody>
      </p:sp>
      <p:sp>
        <p:nvSpPr>
          <p:cNvPr id="29" name="Oval 28"/>
          <p:cNvSpPr>
            <a:spLocks noChangeArrowheads="1"/>
          </p:cNvSpPr>
          <p:nvPr/>
        </p:nvSpPr>
        <p:spPr bwMode="auto">
          <a:xfrm>
            <a:off x="909385" y="5310993"/>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30" name="TextBox 29"/>
          <p:cNvSpPr txBox="1"/>
          <p:nvPr/>
        </p:nvSpPr>
        <p:spPr>
          <a:xfrm>
            <a:off x="960094" y="5372460"/>
            <a:ext cx="261610" cy="276999"/>
          </a:xfrm>
          <a:prstGeom prst="rect">
            <a:avLst/>
          </a:prstGeom>
          <a:noFill/>
        </p:spPr>
        <p:txBody>
          <a:bodyPr wrap="none" rtlCol="0">
            <a:spAutoFit/>
          </a:bodyPr>
          <a:lstStyle/>
          <a:p>
            <a:r>
              <a:rPr lang="en-US" sz="1200" dirty="0" smtClean="0">
                <a:latin typeface="Gill Sans MT"/>
                <a:cs typeface="Gill Sans MT"/>
              </a:rPr>
              <a:t>6</a:t>
            </a:r>
            <a:endParaRPr lang="en-US" sz="1200" dirty="0">
              <a:latin typeface="Gill Sans MT"/>
              <a:cs typeface="Gill Sans MT"/>
            </a:endParaRPr>
          </a:p>
        </p:txBody>
      </p:sp>
      <p:sp>
        <p:nvSpPr>
          <p:cNvPr id="31" name="Rectangle 30"/>
          <p:cNvSpPr/>
          <p:nvPr/>
        </p:nvSpPr>
        <p:spPr>
          <a:xfrm>
            <a:off x="579132" y="5923525"/>
            <a:ext cx="3027128" cy="369332"/>
          </a:xfrm>
          <a:prstGeom prst="rect">
            <a:avLst/>
          </a:prstGeom>
        </p:spPr>
        <p:txBody>
          <a:bodyPr wrap="none">
            <a:spAutoFit/>
          </a:bodyPr>
          <a:lstStyle/>
          <a:p>
            <a:pPr algn="ctr"/>
            <a:r>
              <a:rPr lang="en-US" dirty="0" smtClean="0">
                <a:solidFill>
                  <a:schemeClr val="tx2"/>
                </a:solidFill>
                <a:latin typeface="Gill Sans MT"/>
                <a:cs typeface="Gill Sans MT"/>
              </a:rPr>
              <a:t>Estimated rover pose and map</a:t>
            </a:r>
            <a:endParaRPr lang="en-US" dirty="0">
              <a:solidFill>
                <a:schemeClr val="tx2"/>
              </a:solidFill>
              <a:latin typeface="Gill Sans MT"/>
              <a:cs typeface="Gill Sans MT"/>
            </a:endParaRPr>
          </a:p>
        </p:txBody>
      </p:sp>
      <p:sp>
        <p:nvSpPr>
          <p:cNvPr id="32" name="Rectangle 31"/>
          <p:cNvSpPr/>
          <p:nvPr/>
        </p:nvSpPr>
        <p:spPr>
          <a:xfrm>
            <a:off x="5546140" y="5923525"/>
            <a:ext cx="2326278" cy="369332"/>
          </a:xfrm>
          <a:prstGeom prst="rect">
            <a:avLst/>
          </a:prstGeom>
        </p:spPr>
        <p:txBody>
          <a:bodyPr wrap="none">
            <a:spAutoFit/>
          </a:bodyPr>
          <a:lstStyle/>
          <a:p>
            <a:pPr algn="ctr"/>
            <a:r>
              <a:rPr lang="en-US" dirty="0" smtClean="0">
                <a:solidFill>
                  <a:schemeClr val="tx2"/>
                </a:solidFill>
                <a:latin typeface="Gill Sans MT"/>
                <a:cs typeface="Gill Sans MT"/>
              </a:rPr>
              <a:t>Feature measurements</a:t>
            </a:r>
            <a:endParaRPr lang="en-US" dirty="0">
              <a:solidFill>
                <a:schemeClr val="tx2"/>
              </a:solidFill>
              <a:latin typeface="Gill Sans MT"/>
              <a:cs typeface="Gill Sans MT"/>
            </a:endParaRPr>
          </a:p>
        </p:txBody>
      </p:sp>
      <p:cxnSp>
        <p:nvCxnSpPr>
          <p:cNvPr id="75" name="Straight Arrow Connector 74"/>
          <p:cNvCxnSpPr>
            <a:stCxn id="96" idx="6"/>
            <a:endCxn id="94" idx="3"/>
          </p:cNvCxnSpPr>
          <p:nvPr/>
        </p:nvCxnSpPr>
        <p:spPr>
          <a:xfrm flipV="1">
            <a:off x="5753299" y="4186384"/>
            <a:ext cx="2364707" cy="403121"/>
          </a:xfrm>
          <a:prstGeom prst="straightConnector1">
            <a:avLst/>
          </a:prstGeom>
          <a:ln w="38100" cap="flat" cmpd="sng" algn="ctr">
            <a:solidFill>
              <a:srgbClr val="3366FF"/>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94" idx="0"/>
            <a:endCxn id="100" idx="5"/>
          </p:cNvCxnSpPr>
          <p:nvPr/>
        </p:nvCxnSpPr>
        <p:spPr>
          <a:xfrm rot="16200000" flipV="1">
            <a:off x="7063208" y="2957204"/>
            <a:ext cx="1673392" cy="538355"/>
          </a:xfrm>
          <a:prstGeom prst="straightConnector1">
            <a:avLst/>
          </a:prstGeom>
          <a:ln w="38100" cap="flat" cmpd="sng" algn="ctr">
            <a:solidFill>
              <a:srgbClr val="3366FF"/>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96" idx="0"/>
            <a:endCxn id="100" idx="2"/>
          </p:cNvCxnSpPr>
          <p:nvPr/>
        </p:nvCxnSpPr>
        <p:spPr>
          <a:xfrm rot="5400000" flipH="1" flipV="1">
            <a:off x="5504913" y="2514767"/>
            <a:ext cx="2178663" cy="1826352"/>
          </a:xfrm>
          <a:prstGeom prst="straightConnector1">
            <a:avLst/>
          </a:prstGeom>
          <a:ln w="38100" cap="flat" cmpd="sng" algn="ctr">
            <a:solidFill>
              <a:srgbClr val="3366FF"/>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85" name="Oval 84"/>
          <p:cNvSpPr>
            <a:spLocks noChangeArrowheads="1"/>
          </p:cNvSpPr>
          <p:nvPr/>
        </p:nvSpPr>
        <p:spPr bwMode="auto">
          <a:xfrm>
            <a:off x="3233948" y="3020870"/>
            <a:ext cx="144462" cy="144462"/>
          </a:xfrm>
          <a:prstGeom prst="ellipse">
            <a:avLst/>
          </a:prstGeom>
          <a:solidFill>
            <a:srgbClr val="FF66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86" name="Oval 85"/>
          <p:cNvSpPr>
            <a:spLocks noChangeArrowheads="1"/>
          </p:cNvSpPr>
          <p:nvPr/>
        </p:nvSpPr>
        <p:spPr bwMode="auto">
          <a:xfrm>
            <a:off x="2646036" y="4520278"/>
            <a:ext cx="144462" cy="144462"/>
          </a:xfrm>
          <a:prstGeom prst="ellipse">
            <a:avLst/>
          </a:prstGeom>
          <a:solidFill>
            <a:srgbClr val="FF66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90" name="Oval 89"/>
          <p:cNvSpPr>
            <a:spLocks noChangeArrowheads="1"/>
          </p:cNvSpPr>
          <p:nvPr/>
        </p:nvSpPr>
        <p:spPr bwMode="auto">
          <a:xfrm>
            <a:off x="670539" y="2784951"/>
            <a:ext cx="144462" cy="144462"/>
          </a:xfrm>
          <a:prstGeom prst="ellipse">
            <a:avLst/>
          </a:prstGeom>
          <a:solidFill>
            <a:srgbClr val="FF00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sp>
        <p:nvSpPr>
          <p:cNvPr id="91" name="Content Placeholder 90"/>
          <p:cNvSpPr>
            <a:spLocks noGrp="1"/>
          </p:cNvSpPr>
          <p:nvPr>
            <p:ph sz="quarter" idx="1"/>
          </p:nvPr>
        </p:nvSpPr>
        <p:spPr/>
        <p:txBody>
          <a:bodyPr/>
          <a:lstStyle/>
          <a:p>
            <a:r>
              <a:rPr lang="en-US" dirty="0" smtClean="0"/>
              <a:t>Data-Aligned Rigidity-Constrained Exhaustive Search [Chen et al., 1999]</a:t>
            </a:r>
          </a:p>
        </p:txBody>
      </p:sp>
      <p:sp>
        <p:nvSpPr>
          <p:cNvPr id="92" name="Oval 91"/>
          <p:cNvSpPr>
            <a:spLocks noChangeArrowheads="1"/>
          </p:cNvSpPr>
          <p:nvPr/>
        </p:nvSpPr>
        <p:spPr bwMode="auto">
          <a:xfrm>
            <a:off x="909390" y="5310993"/>
            <a:ext cx="144462" cy="144462"/>
          </a:xfrm>
          <a:prstGeom prst="ellipse">
            <a:avLst/>
          </a:prstGeom>
          <a:solidFill>
            <a:srgbClr val="FF66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94" name="Oval 93"/>
          <p:cNvSpPr>
            <a:spLocks noChangeArrowheads="1"/>
          </p:cNvSpPr>
          <p:nvPr/>
        </p:nvSpPr>
        <p:spPr bwMode="auto">
          <a:xfrm>
            <a:off x="8096850" y="4063078"/>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cxnSp>
        <p:nvCxnSpPr>
          <p:cNvPr id="95" name="Straight Arrow Connector 94"/>
          <p:cNvCxnSpPr>
            <a:endCxn id="94" idx="2"/>
          </p:cNvCxnSpPr>
          <p:nvPr/>
        </p:nvCxnSpPr>
        <p:spPr>
          <a:xfrm flipV="1">
            <a:off x="6311843" y="4135309"/>
            <a:ext cx="1785007" cy="1815"/>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96" name="Oval 95"/>
          <p:cNvSpPr>
            <a:spLocks noChangeArrowheads="1"/>
          </p:cNvSpPr>
          <p:nvPr/>
        </p:nvSpPr>
        <p:spPr bwMode="auto">
          <a:xfrm>
            <a:off x="5608837" y="4517274"/>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cxnSp>
        <p:nvCxnSpPr>
          <p:cNvPr id="97" name="Straight Arrow Connector 96"/>
          <p:cNvCxnSpPr>
            <a:endCxn id="96" idx="7"/>
          </p:cNvCxnSpPr>
          <p:nvPr/>
        </p:nvCxnSpPr>
        <p:spPr>
          <a:xfrm rot="10800000" flipV="1">
            <a:off x="5732143" y="4162270"/>
            <a:ext cx="629994" cy="376159"/>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98" name="Oval 97"/>
          <p:cNvSpPr>
            <a:spLocks noChangeArrowheads="1"/>
          </p:cNvSpPr>
          <p:nvPr/>
        </p:nvSpPr>
        <p:spPr bwMode="auto">
          <a:xfrm>
            <a:off x="5105901" y="3020869"/>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cxnSp>
        <p:nvCxnSpPr>
          <p:cNvPr id="99" name="Straight Arrow Connector 98"/>
          <p:cNvCxnSpPr>
            <a:endCxn id="98" idx="5"/>
          </p:cNvCxnSpPr>
          <p:nvPr/>
        </p:nvCxnSpPr>
        <p:spPr>
          <a:xfrm rot="10800000">
            <a:off x="5229207" y="3144175"/>
            <a:ext cx="1082636" cy="1043248"/>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00" name="Oval 99"/>
          <p:cNvSpPr>
            <a:spLocks noChangeArrowheads="1"/>
          </p:cNvSpPr>
          <p:nvPr/>
        </p:nvSpPr>
        <p:spPr bwMode="auto">
          <a:xfrm>
            <a:off x="7507420" y="2266380"/>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cxnSp>
        <p:nvCxnSpPr>
          <p:cNvPr id="101" name="Straight Arrow Connector 100"/>
          <p:cNvCxnSpPr>
            <a:endCxn id="100" idx="3"/>
          </p:cNvCxnSpPr>
          <p:nvPr/>
        </p:nvCxnSpPr>
        <p:spPr>
          <a:xfrm rot="5400000" flipH="1" flipV="1">
            <a:off x="6046492" y="2655037"/>
            <a:ext cx="1747434" cy="1216733"/>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grpSp>
        <p:nvGrpSpPr>
          <p:cNvPr id="102" name="Group 7"/>
          <p:cNvGrpSpPr>
            <a:grpSpLocks/>
          </p:cNvGrpSpPr>
          <p:nvPr/>
        </p:nvGrpSpPr>
        <p:grpSpPr bwMode="auto">
          <a:xfrm>
            <a:off x="6035521" y="3893267"/>
            <a:ext cx="552996" cy="482775"/>
            <a:chOff x="1571598" y="4857743"/>
            <a:chExt cx="428626" cy="375067"/>
          </a:xfrm>
        </p:grpSpPr>
        <p:sp>
          <p:nvSpPr>
            <p:cNvPr id="103" name="Rectangle 102"/>
            <p:cNvSpPr/>
            <p:nvPr/>
          </p:nvSpPr>
          <p:spPr>
            <a:xfrm>
              <a:off x="1571598" y="4910935"/>
              <a:ext cx="428626" cy="26868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4" name="Rectangle 103"/>
            <p:cNvSpPr/>
            <p:nvPr/>
          </p:nvSpPr>
          <p:spPr>
            <a:xfrm>
              <a:off x="1839660" y="4857743"/>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5" name="Rectangle 104"/>
            <p:cNvSpPr/>
            <p:nvPr/>
          </p:nvSpPr>
          <p:spPr>
            <a:xfrm>
              <a:off x="1624666" y="4857743"/>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6" name="Rectangle 105"/>
            <p:cNvSpPr/>
            <p:nvPr/>
          </p:nvSpPr>
          <p:spPr>
            <a:xfrm>
              <a:off x="1624666" y="5179618"/>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7" name="Rectangle 106"/>
            <p:cNvSpPr/>
            <p:nvPr/>
          </p:nvSpPr>
          <p:spPr>
            <a:xfrm>
              <a:off x="1839660" y="5179618"/>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89" name="Oval 88"/>
          <p:cNvSpPr>
            <a:spLocks noChangeArrowheads="1"/>
          </p:cNvSpPr>
          <p:nvPr/>
        </p:nvSpPr>
        <p:spPr bwMode="auto">
          <a:xfrm>
            <a:off x="7508943" y="2267878"/>
            <a:ext cx="144462" cy="144462"/>
          </a:xfrm>
          <a:prstGeom prst="ellipse">
            <a:avLst/>
          </a:prstGeom>
          <a:solidFill>
            <a:srgbClr val="FFFF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sp>
        <p:nvSpPr>
          <p:cNvPr id="87" name="Oval 86"/>
          <p:cNvSpPr>
            <a:spLocks noChangeArrowheads="1"/>
          </p:cNvSpPr>
          <p:nvPr/>
        </p:nvSpPr>
        <p:spPr bwMode="auto">
          <a:xfrm>
            <a:off x="8098375" y="4064576"/>
            <a:ext cx="144462" cy="144462"/>
          </a:xfrm>
          <a:prstGeom prst="ellipse">
            <a:avLst/>
          </a:prstGeom>
          <a:solidFill>
            <a:srgbClr val="FF66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sp>
        <p:nvSpPr>
          <p:cNvPr id="88" name="Oval 87"/>
          <p:cNvSpPr>
            <a:spLocks noChangeArrowheads="1"/>
          </p:cNvSpPr>
          <p:nvPr/>
        </p:nvSpPr>
        <p:spPr bwMode="auto">
          <a:xfrm>
            <a:off x="5610364" y="4518773"/>
            <a:ext cx="144462" cy="144462"/>
          </a:xfrm>
          <a:prstGeom prst="ellipse">
            <a:avLst/>
          </a:prstGeom>
          <a:solidFill>
            <a:srgbClr val="FF00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sp>
        <p:nvSpPr>
          <p:cNvPr id="114" name="Oval 113"/>
          <p:cNvSpPr>
            <a:spLocks noChangeArrowheads="1"/>
          </p:cNvSpPr>
          <p:nvPr/>
        </p:nvSpPr>
        <p:spPr bwMode="auto">
          <a:xfrm>
            <a:off x="2647557" y="4521780"/>
            <a:ext cx="144462" cy="144462"/>
          </a:xfrm>
          <a:prstGeom prst="ellipse">
            <a:avLst/>
          </a:prstGeom>
          <a:solidFill>
            <a:srgbClr val="FFFF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cxnSp>
        <p:nvCxnSpPr>
          <p:cNvPr id="116" name="Straight Arrow Connector 115"/>
          <p:cNvCxnSpPr>
            <a:stCxn id="90" idx="4"/>
            <a:endCxn id="92" idx="0"/>
          </p:cNvCxnSpPr>
          <p:nvPr/>
        </p:nvCxnSpPr>
        <p:spPr>
          <a:xfrm rot="16200000" flipH="1">
            <a:off x="-328595" y="4000777"/>
            <a:ext cx="2381580" cy="238851"/>
          </a:xfrm>
          <a:prstGeom prst="straightConnector1">
            <a:avLst/>
          </a:prstGeom>
          <a:ln w="38100" cap="flat" cmpd="sng" algn="ctr">
            <a:solidFill>
              <a:srgbClr val="3366FF"/>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stCxn id="90" idx="7"/>
            <a:endCxn id="114" idx="0"/>
          </p:cNvCxnSpPr>
          <p:nvPr/>
        </p:nvCxnSpPr>
        <p:spPr>
          <a:xfrm rot="16200000" flipH="1">
            <a:off x="898979" y="2700972"/>
            <a:ext cx="1715673" cy="1925943"/>
          </a:xfrm>
          <a:prstGeom prst="straightConnector1">
            <a:avLst/>
          </a:prstGeom>
          <a:ln w="38100" cap="flat" cmpd="sng" algn="ctr">
            <a:solidFill>
              <a:srgbClr val="3366FF"/>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a:stCxn id="114" idx="2"/>
            <a:endCxn id="92" idx="7"/>
          </p:cNvCxnSpPr>
          <p:nvPr/>
        </p:nvCxnSpPr>
        <p:spPr>
          <a:xfrm rot="10800000" flipV="1">
            <a:off x="1032697" y="4594011"/>
            <a:ext cx="1614861" cy="738138"/>
          </a:xfrm>
          <a:prstGeom prst="straightConnector1">
            <a:avLst/>
          </a:prstGeom>
          <a:ln w="38100" cap="flat" cmpd="sng" algn="ctr">
            <a:solidFill>
              <a:srgbClr val="3366FF"/>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flipV="1">
            <a:off x="5767392" y="4175311"/>
            <a:ext cx="2364707" cy="403121"/>
          </a:xfrm>
          <a:prstGeom prst="straightConnector1">
            <a:avLst/>
          </a:prstGeom>
          <a:ln w="38100" cap="flat" cmpd="sng" algn="ctr">
            <a:solidFill>
              <a:srgbClr val="3366FF"/>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9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9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9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0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nodeType="clickEffect">
                                  <p:stCondLst>
                                    <p:cond delay="0"/>
                                  </p:stCondLst>
                                  <p:childTnLst>
                                    <p:animMotion origin="layout" path="M 4.18895E-6 1.42228E-6 L -0.54742 -0.25504 " pathEditMode="relative" ptsTypes="AA">
                                      <p:cBhvr>
                                        <p:cTn id="44" dur="2000" fill="hold"/>
                                        <p:tgtEl>
                                          <p:spTgt spid="75"/>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7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8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85"/>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86"/>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7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76"/>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9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1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115"/>
                                        </p:tgtEl>
                                        <p:attrNameLst>
                                          <p:attrName>style.visibility</p:attrName>
                                        </p:attrNameLst>
                                      </p:cBhvr>
                                      <p:to>
                                        <p:strVal val="hidden"/>
                                      </p:to>
                                    </p:set>
                                  </p:childTnLst>
                                </p:cTn>
                              </p:par>
                              <p:par>
                                <p:cTn id="93" presetID="1" presetClass="entr" presetSubtype="0" fill="hold" nodeType="withEffect">
                                  <p:stCondLst>
                                    <p:cond delay="0"/>
                                  </p:stCondLst>
                                  <p:childTnLst>
                                    <p:set>
                                      <p:cBhvr>
                                        <p:cTn id="94" dur="1" fill="hold">
                                          <p:stCondLst>
                                            <p:cond delay="0"/>
                                          </p:stCondLst>
                                        </p:cTn>
                                        <p:tgtEl>
                                          <p:spTgt spid="7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2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1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2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5" grpId="1" animBg="1"/>
      <p:bldP spid="84" grpId="0" animBg="1"/>
      <p:bldP spid="84" grpId="1" animBg="1"/>
      <p:bldP spid="93" grpId="0" animBg="1"/>
      <p:bldP spid="93" grpId="1" animBg="1"/>
      <p:bldP spid="85" grpId="0" animBg="1"/>
      <p:bldP spid="85" grpId="1" animBg="1"/>
      <p:bldP spid="86" grpId="0" animBg="1"/>
      <p:bldP spid="86" grpId="1" animBg="1"/>
      <p:bldP spid="90" grpId="0" animBg="1"/>
      <p:bldP spid="92" grpId="0" animBg="1"/>
      <p:bldP spid="98" grpId="0" animBg="1"/>
      <p:bldP spid="89" grpId="0" animBg="1"/>
      <p:bldP spid="87" grpId="0" animBg="1"/>
      <p:bldP spid="88" grpId="0" animBg="1"/>
      <p:bldP spid="114"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t>Introduction</a:t>
            </a:r>
          </a:p>
          <a:p>
            <a:r>
              <a:rPr lang="en-US" dirty="0" smtClean="0"/>
              <a:t>Data Association Techniques</a:t>
            </a:r>
          </a:p>
          <a:p>
            <a:pPr lvl="1"/>
            <a:r>
              <a:rPr lang="en-US" dirty="0" smtClean="0"/>
              <a:t>Feature Descriptors</a:t>
            </a:r>
          </a:p>
          <a:p>
            <a:pPr lvl="1"/>
            <a:r>
              <a:rPr lang="en-US" dirty="0" smtClean="0"/>
              <a:t>Descriptor-Free Methods</a:t>
            </a:r>
          </a:p>
          <a:p>
            <a:r>
              <a:rPr lang="en-US" dirty="0" smtClean="0"/>
              <a:t>Outlier Rejection</a:t>
            </a:r>
          </a:p>
          <a:p>
            <a:r>
              <a:rPr lang="en-US" dirty="0" smtClean="0"/>
              <a:t>Summary</a:t>
            </a:r>
          </a:p>
          <a:p>
            <a:r>
              <a:rPr lang="en-US" dirty="0" smtClean="0"/>
              <a:t>Open Problems</a:t>
            </a:r>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smtClean="0"/>
              <a:t>Chi Hay Tong</a:t>
            </a:r>
            <a:endParaRPr lang="en-US"/>
          </a:p>
        </p:txBody>
      </p:sp>
      <p:sp>
        <p:nvSpPr>
          <p:cNvPr id="6" name="Footer Placeholder 5"/>
          <p:cNvSpPr>
            <a:spLocks noGrp="1"/>
          </p:cNvSpPr>
          <p:nvPr>
            <p:ph type="ftr" sz="quarter" idx="3"/>
          </p:nvPr>
        </p:nvSpPr>
        <p:spPr/>
        <p:txBody>
          <a:bodyPr/>
          <a:lstStyle/>
          <a:p>
            <a:pPr>
              <a:defRPr/>
            </a:pPr>
            <a:r>
              <a:rPr lang="en-CA" smtClean="0"/>
              <a:t>CRV 2010 SLAM Camp: Outlier Rejection Tutorial</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50000"/>
                  </a:schemeClr>
                </a:solidFill>
              </a:rPr>
              <a:t>Introduction</a:t>
            </a:r>
          </a:p>
          <a:p>
            <a:r>
              <a:rPr lang="en-US" dirty="0" smtClean="0">
                <a:solidFill>
                  <a:schemeClr val="bg1">
                    <a:lumMod val="50000"/>
                  </a:schemeClr>
                </a:solidFill>
              </a:rPr>
              <a:t>Data Association Techniques</a:t>
            </a:r>
          </a:p>
          <a:p>
            <a:pPr lvl="1"/>
            <a:r>
              <a:rPr lang="en-US" dirty="0" smtClean="0">
                <a:solidFill>
                  <a:schemeClr val="bg1">
                    <a:lumMod val="50000"/>
                  </a:schemeClr>
                </a:solidFill>
              </a:rPr>
              <a:t>Feature Descriptors</a:t>
            </a:r>
          </a:p>
          <a:p>
            <a:pPr lvl="1"/>
            <a:r>
              <a:rPr lang="en-US" dirty="0" smtClean="0">
                <a:solidFill>
                  <a:schemeClr val="bg1">
                    <a:lumMod val="50000"/>
                  </a:schemeClr>
                </a:solidFill>
              </a:rPr>
              <a:t>Descriptor-Free Methods</a:t>
            </a:r>
          </a:p>
          <a:p>
            <a:r>
              <a:rPr lang="en-US" dirty="0" smtClean="0"/>
              <a:t>Outlier Rejection</a:t>
            </a:r>
          </a:p>
          <a:p>
            <a:r>
              <a:rPr lang="en-US" dirty="0" smtClean="0">
                <a:solidFill>
                  <a:schemeClr val="bg1">
                    <a:lumMod val="50000"/>
                  </a:schemeClr>
                </a:solidFill>
              </a:rPr>
              <a:t>Summary</a:t>
            </a:r>
          </a:p>
          <a:p>
            <a:r>
              <a:rPr lang="en-US" dirty="0" smtClean="0">
                <a:solidFill>
                  <a:schemeClr val="bg1">
                    <a:lumMod val="50000"/>
                  </a:schemeClr>
                </a:solidFill>
              </a:rPr>
              <a:t>Open Problems</a:t>
            </a:r>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smtClean="0"/>
              <a:t>Chi Hay Tong</a:t>
            </a:r>
            <a:endParaRPr lang="en-US"/>
          </a:p>
        </p:txBody>
      </p:sp>
      <p:sp>
        <p:nvSpPr>
          <p:cNvPr id="6" name="Footer Placeholder 5"/>
          <p:cNvSpPr>
            <a:spLocks noGrp="1"/>
          </p:cNvSpPr>
          <p:nvPr>
            <p:ph type="ftr" sz="quarter" idx="3"/>
          </p:nvPr>
        </p:nvSpPr>
        <p:spPr/>
        <p:txBody>
          <a:bodyPr/>
          <a:lstStyle/>
          <a:p>
            <a:pPr>
              <a:defRPr/>
            </a:pPr>
            <a:r>
              <a:rPr lang="en-CA" smtClean="0"/>
              <a:t>CRV 2010 SLAM Camp: Outlier Rejection Tutorial</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Content Placeholder 6"/>
          <p:cNvSpPr txBox="1">
            <a:spLocks/>
          </p:cNvSpPr>
          <p:nvPr/>
        </p:nvSpPr>
        <p:spPr bwMode="auto">
          <a:xfrm>
            <a:off x="4632325" y="1216025"/>
            <a:ext cx="4041775"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600"/>
              </a:spcBef>
              <a:spcAft>
                <a:spcPct val="0"/>
              </a:spcAft>
              <a:buClr>
                <a:schemeClr val="accent1"/>
              </a:buClr>
              <a:buSzPct val="76000"/>
              <a:buFont typeface="Wingdings 3"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Outliers are defined as measurements that do not fit the measurement model</a:t>
            </a:r>
          </a:p>
          <a:p>
            <a:pPr marL="273050" marR="0" lvl="0" indent="-273050" algn="l" defTabSz="914400" rtl="0" eaLnBrk="0" fontAlgn="base" latinLnBrk="0" hangingPunct="0">
              <a:lnSpc>
                <a:spcPct val="100000"/>
              </a:lnSpc>
              <a:spcBef>
                <a:spcPts val="600"/>
              </a:spcBef>
              <a:spcAft>
                <a:spcPct val="0"/>
              </a:spcAft>
              <a:buClr>
                <a:schemeClr val="accent1"/>
              </a:buClr>
              <a:buSzPct val="76000"/>
              <a:buFont typeface="Wingdings 3"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1371600" marR="0" lvl="4" indent="-228600" algn="l" defTabSz="914400" rtl="0" eaLnBrk="0" fontAlgn="base" latinLnBrk="0" hangingPunct="0">
              <a:lnSpc>
                <a:spcPct val="100000"/>
              </a:lnSpc>
              <a:spcBef>
                <a:spcPts val="300"/>
              </a:spcBef>
              <a:spcAft>
                <a:spcPct val="0"/>
              </a:spcAft>
              <a:buClr>
                <a:schemeClr val="accent2"/>
              </a:buClr>
              <a:buSzPct val="70000"/>
              <a:buFont typeface="Wingdings" charset="2"/>
              <a:buChar char=""/>
              <a:tabLst/>
              <a:defRPr/>
            </a:pPr>
            <a:endParaRPr kumimoji="0" lang="en-US" sz="1600" b="0" i="0" u="none" strike="noStrike" kern="1200" cap="none" spc="0" normalizeH="0" baseline="0" noProof="0" dirty="0" smtClean="0">
              <a:ln>
                <a:noFill/>
              </a:ln>
              <a:solidFill>
                <a:schemeClr val="accent1"/>
              </a:solidFill>
              <a:effectLst/>
              <a:uLnTx/>
              <a:uFillTx/>
              <a:latin typeface="+mn-lt"/>
              <a:ea typeface="ＭＳ Ｐゴシック" charset="-128"/>
              <a:cs typeface="+mn-cs"/>
            </a:endParaRPr>
          </a:p>
          <a:p>
            <a:pPr marL="273050" marR="0" lvl="0" indent="-273050" algn="l" defTabSz="914400" rtl="0" eaLnBrk="0" fontAlgn="base" latinLnBrk="0" hangingPunct="0">
              <a:lnSpc>
                <a:spcPct val="100000"/>
              </a:lnSpc>
              <a:spcBef>
                <a:spcPts val="600"/>
              </a:spcBef>
              <a:spcAft>
                <a:spcPct val="0"/>
              </a:spcAft>
              <a:buClr>
                <a:schemeClr val="accent1"/>
              </a:buClr>
              <a:buSzPct val="76000"/>
              <a:buFont typeface="Wingdings 3"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In robotics:</a:t>
            </a:r>
          </a:p>
          <a:p>
            <a:pPr marL="547688" marR="0" lvl="1" indent="-273050" algn="l" defTabSz="914400" rtl="0" eaLnBrk="0" fontAlgn="base" latinLnBrk="0" hangingPunct="0">
              <a:lnSpc>
                <a:spcPct val="100000"/>
              </a:lnSpc>
              <a:spcBef>
                <a:spcPts val="500"/>
              </a:spcBef>
              <a:spcAft>
                <a:spcPct val="0"/>
              </a:spcAft>
              <a:buClr>
                <a:schemeClr val="accent2"/>
              </a:buClr>
              <a:buSzPct val="76000"/>
              <a:buFont typeface="Wingdings 3" charset="2"/>
              <a:buChar char=""/>
              <a:tabLst/>
              <a:defRPr/>
            </a:pPr>
            <a:r>
              <a:rPr kumimoji="0" lang="en-US" sz="2300" b="0" i="0" u="none" strike="noStrike" kern="1200" cap="none" spc="0" normalizeH="0" baseline="0" noProof="0" dirty="0" smtClean="0">
                <a:ln>
                  <a:noFill/>
                </a:ln>
                <a:solidFill>
                  <a:schemeClr val="tx2"/>
                </a:solidFill>
                <a:effectLst/>
                <a:uLnTx/>
                <a:uFillTx/>
                <a:latin typeface="+mn-lt"/>
                <a:ea typeface="ＭＳ Ｐゴシック" charset="-128"/>
                <a:cs typeface="+mn-cs"/>
              </a:rPr>
              <a:t>Catastrophic wheel slippage</a:t>
            </a:r>
          </a:p>
          <a:p>
            <a:pPr marL="547688" marR="0" lvl="1" indent="-273050" algn="l" defTabSz="914400" rtl="0" eaLnBrk="0" fontAlgn="base" latinLnBrk="0" hangingPunct="0">
              <a:lnSpc>
                <a:spcPct val="100000"/>
              </a:lnSpc>
              <a:spcBef>
                <a:spcPts val="500"/>
              </a:spcBef>
              <a:spcAft>
                <a:spcPct val="0"/>
              </a:spcAft>
              <a:buClr>
                <a:schemeClr val="accent2"/>
              </a:buClr>
              <a:buSzPct val="76000"/>
              <a:buFont typeface="Wingdings 3" charset="2"/>
              <a:buChar char=""/>
              <a:tabLst/>
              <a:defRPr/>
            </a:pPr>
            <a:r>
              <a:rPr kumimoji="0" lang="en-US" sz="2300" b="0" i="0" u="none" strike="noStrike" kern="1200" cap="none" spc="0" normalizeH="0" baseline="0" noProof="0" dirty="0" smtClean="0">
                <a:ln>
                  <a:noFill/>
                </a:ln>
                <a:solidFill>
                  <a:schemeClr val="tx2"/>
                </a:solidFill>
                <a:effectLst/>
                <a:uLnTx/>
                <a:uFillTx/>
                <a:latin typeface="+mn-lt"/>
                <a:ea typeface="ＭＳ Ｐゴシック" charset="-128"/>
                <a:cs typeface="+mn-cs"/>
              </a:rPr>
              <a:t>Incorrect data associations</a:t>
            </a:r>
          </a:p>
          <a:p>
            <a:pPr marL="547688" marR="0" lvl="1" indent="-273050" algn="l" defTabSz="914400" rtl="0" eaLnBrk="0" fontAlgn="base" latinLnBrk="0" hangingPunct="0">
              <a:lnSpc>
                <a:spcPct val="100000"/>
              </a:lnSpc>
              <a:spcBef>
                <a:spcPts val="500"/>
              </a:spcBef>
              <a:spcAft>
                <a:spcPct val="0"/>
              </a:spcAft>
              <a:buClr>
                <a:schemeClr val="accent2"/>
              </a:buClr>
              <a:buSzPct val="76000"/>
              <a:buFont typeface="Wingdings 3" charset="2"/>
              <a:buChar char=""/>
              <a:tabLst/>
              <a:defRPr/>
            </a:pPr>
            <a:r>
              <a:rPr kumimoji="0" lang="en-US" sz="2300" b="0" i="0" u="none" strike="noStrike" kern="1200" cap="none" spc="0" normalizeH="0" baseline="0" noProof="0" dirty="0" smtClean="0">
                <a:ln>
                  <a:noFill/>
                </a:ln>
                <a:solidFill>
                  <a:schemeClr val="tx2"/>
                </a:solidFill>
                <a:effectLst/>
                <a:uLnTx/>
                <a:uFillTx/>
                <a:latin typeface="+mn-lt"/>
                <a:ea typeface="ＭＳ Ｐゴシック" charset="-128"/>
                <a:cs typeface="+mn-cs"/>
              </a:rPr>
              <a:t>Spurious features</a:t>
            </a:r>
          </a:p>
          <a:p>
            <a:pPr marL="547688" marR="0" lvl="1" indent="-273050" algn="l" defTabSz="914400" rtl="0" eaLnBrk="0" fontAlgn="base" latinLnBrk="0" hangingPunct="0">
              <a:lnSpc>
                <a:spcPct val="100000"/>
              </a:lnSpc>
              <a:spcBef>
                <a:spcPts val="500"/>
              </a:spcBef>
              <a:spcAft>
                <a:spcPct val="0"/>
              </a:spcAft>
              <a:buClr>
                <a:schemeClr val="accent2"/>
              </a:buClr>
              <a:buSzPct val="76000"/>
              <a:buFont typeface="Wingdings 3" charset="2"/>
              <a:buChar char=""/>
              <a:tabLst/>
              <a:defRPr/>
            </a:pPr>
            <a:r>
              <a:rPr kumimoji="0" lang="en-US" sz="2300" b="0" i="0" u="none" strike="noStrike" kern="1200" cap="none" spc="0" normalizeH="0" baseline="0" noProof="0" dirty="0" smtClean="0">
                <a:ln>
                  <a:noFill/>
                </a:ln>
                <a:solidFill>
                  <a:schemeClr val="tx2"/>
                </a:solidFill>
                <a:effectLst/>
                <a:uLnTx/>
                <a:uFillTx/>
                <a:latin typeface="+mn-lt"/>
                <a:ea typeface="ＭＳ Ｐゴシック" charset="-128"/>
                <a:cs typeface="+mn-cs"/>
              </a:rPr>
              <a:t>Sensor error</a:t>
            </a:r>
            <a:endParaRPr kumimoji="0" lang="en-US" sz="2300" b="0" i="0" u="none" strike="noStrike" kern="1200" cap="none" spc="0" normalizeH="0" baseline="0" noProof="0" dirty="0">
              <a:ln>
                <a:noFill/>
              </a:ln>
              <a:solidFill>
                <a:schemeClr val="tx2"/>
              </a:solidFill>
              <a:effectLst/>
              <a:uLnTx/>
              <a:uFillTx/>
              <a:latin typeface="+mn-lt"/>
              <a:ea typeface="ＭＳ Ｐゴシック" charset="-128"/>
              <a:cs typeface="+mn-cs"/>
            </a:endParaRPr>
          </a:p>
        </p:txBody>
      </p:sp>
      <p:sp>
        <p:nvSpPr>
          <p:cNvPr id="2" name="Title 1"/>
          <p:cNvSpPr>
            <a:spLocks noGrp="1"/>
          </p:cNvSpPr>
          <p:nvPr>
            <p:ph type="title"/>
          </p:nvPr>
        </p:nvSpPr>
        <p:spPr/>
        <p:txBody>
          <a:bodyPr/>
          <a:lstStyle/>
          <a:p>
            <a:r>
              <a:rPr lang="en-US" sz="1600" dirty="0" smtClean="0"/>
              <a:t>Outlier Rejection </a:t>
            </a:r>
            <a:r>
              <a:rPr lang="en-US" dirty="0" smtClean="0"/>
              <a:t>| Introduction</a:t>
            </a:r>
            <a:endParaRPr lang="en-US" dirty="0"/>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smtClean="0"/>
              <a:t>Chi Hay Tong</a:t>
            </a:r>
            <a:endParaRPr lang="en-US"/>
          </a:p>
        </p:txBody>
      </p:sp>
      <p:sp>
        <p:nvSpPr>
          <p:cNvPr id="6" name="Footer Placeholder 5"/>
          <p:cNvSpPr>
            <a:spLocks noGrp="1"/>
          </p:cNvSpPr>
          <p:nvPr>
            <p:ph type="ftr" sz="quarter" idx="3"/>
          </p:nvPr>
        </p:nvSpPr>
        <p:spPr/>
        <p:txBody>
          <a:bodyPr/>
          <a:lstStyle/>
          <a:p>
            <a:pPr>
              <a:defRPr/>
            </a:pPr>
            <a:r>
              <a:rPr lang="en-CA" smtClean="0"/>
              <a:t>CRV 2010 SLAM Camp: Outlier Rejection Tutorial</a:t>
            </a:r>
            <a:endParaRPr lang="en-CA" dirty="0"/>
          </a:p>
        </p:txBody>
      </p:sp>
      <p:pic>
        <p:nvPicPr>
          <p:cNvPr id="7" name="Picture 6"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5628710" y="2923517"/>
            <a:ext cx="2413000" cy="419100"/>
          </a:xfrm>
          <a:prstGeom prst="rect">
            <a:avLst/>
          </a:prstGeom>
        </p:spPr>
      </p:pic>
      <p:pic>
        <p:nvPicPr>
          <p:cNvPr id="8" name="Content Placeholder 7" descr="wiki-line_with_outliers.png"/>
          <p:cNvPicPr>
            <a:picLocks noChangeAspect="1"/>
          </p:cNvPicPr>
          <p:nvPr/>
        </p:nvPicPr>
        <p:blipFill>
          <a:blip r:embed="rId5"/>
          <a:srcRect/>
          <a:stretch>
            <a:fillRect/>
          </a:stretch>
        </p:blipFill>
        <p:spPr bwMode="auto">
          <a:xfrm>
            <a:off x="457200" y="1666875"/>
            <a:ext cx="4041775" cy="404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Outlier Rejection </a:t>
            </a:r>
            <a:r>
              <a:rPr lang="en-US" dirty="0" smtClean="0"/>
              <a:t>| RANSAC</a:t>
            </a:r>
            <a:endParaRPr lang="en-US" dirty="0"/>
          </a:p>
        </p:txBody>
      </p:sp>
      <p:sp>
        <p:nvSpPr>
          <p:cNvPr id="3" name="Content Placeholder 2"/>
          <p:cNvSpPr>
            <a:spLocks noGrp="1"/>
          </p:cNvSpPr>
          <p:nvPr>
            <p:ph sz="quarter" idx="1"/>
          </p:nvPr>
        </p:nvSpPr>
        <p:spPr/>
        <p:txBody>
          <a:bodyPr/>
          <a:lstStyle/>
          <a:p>
            <a:r>
              <a:rPr lang="en-US" dirty="0" err="1" smtClean="0"/>
              <a:t>RANdom</a:t>
            </a:r>
            <a:r>
              <a:rPr lang="en-US" dirty="0" smtClean="0"/>
              <a:t> </a:t>
            </a:r>
            <a:r>
              <a:rPr lang="en-US" dirty="0" err="1" smtClean="0"/>
              <a:t>SAmple</a:t>
            </a:r>
            <a:r>
              <a:rPr lang="en-US" dirty="0" smtClean="0"/>
              <a:t> and Consensus </a:t>
            </a:r>
          </a:p>
          <a:p>
            <a:pPr>
              <a:buNone/>
            </a:pPr>
            <a:r>
              <a:rPr lang="en-US" dirty="0" smtClean="0"/>
              <a:t>	[</a:t>
            </a:r>
            <a:r>
              <a:rPr lang="en-US" dirty="0" err="1" smtClean="0"/>
              <a:t>Fischler</a:t>
            </a:r>
            <a:r>
              <a:rPr lang="en-US" dirty="0" smtClean="0"/>
              <a:t> and </a:t>
            </a:r>
            <a:r>
              <a:rPr lang="en-US" dirty="0" err="1" smtClean="0"/>
              <a:t>Bolles</a:t>
            </a:r>
            <a:r>
              <a:rPr lang="en-US" dirty="0" smtClean="0"/>
              <a:t>, 1981]</a:t>
            </a:r>
          </a:p>
          <a:p>
            <a:endParaRPr lang="en-US" dirty="0" smtClean="0"/>
          </a:p>
          <a:p>
            <a:endParaRPr lang="en-US" dirty="0" smtClean="0"/>
          </a:p>
          <a:p>
            <a:r>
              <a:rPr lang="en-US" dirty="0" smtClean="0"/>
              <a:t>Assumptions:</a:t>
            </a:r>
          </a:p>
          <a:p>
            <a:pPr lvl="1"/>
            <a:r>
              <a:rPr lang="en-US" dirty="0" smtClean="0"/>
              <a:t>Inliers fit some underlying noisy distribution model</a:t>
            </a:r>
          </a:p>
          <a:p>
            <a:pPr lvl="1"/>
            <a:r>
              <a:rPr lang="en-US" dirty="0" smtClean="0"/>
              <a:t>Outliers do not fit the same model</a:t>
            </a:r>
          </a:p>
          <a:p>
            <a:pPr lvl="1"/>
            <a:endParaRPr lang="en-US" dirty="0" smtClean="0"/>
          </a:p>
          <a:p>
            <a:r>
              <a:rPr lang="en-US" dirty="0" smtClean="0"/>
              <a:t>Concept:</a:t>
            </a:r>
          </a:p>
          <a:p>
            <a:pPr lvl="1"/>
            <a:r>
              <a:rPr lang="en-US" dirty="0" smtClean="0"/>
              <a:t>The inliers should provide a consensus about the true model</a:t>
            </a:r>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dirty="0" smtClean="0"/>
              <a:t>Chi Hay Tong</a:t>
            </a:r>
            <a:endParaRPr lang="en-US" dirty="0"/>
          </a:p>
        </p:txBody>
      </p:sp>
      <p:sp>
        <p:nvSpPr>
          <p:cNvPr id="6" name="Footer Placeholder 5"/>
          <p:cNvSpPr>
            <a:spLocks noGrp="1"/>
          </p:cNvSpPr>
          <p:nvPr>
            <p:ph type="ftr" sz="quarter" idx="3"/>
          </p:nvPr>
        </p:nvSpPr>
        <p:spPr/>
        <p:txBody>
          <a:bodyPr/>
          <a:lstStyle/>
          <a:p>
            <a:pPr>
              <a:defRPr/>
            </a:pPr>
            <a:r>
              <a:rPr lang="en-CA" smtClean="0"/>
              <a:t>CRV 2010 SLAM Camp: Outlier Rejection Tutorial</a:t>
            </a:r>
            <a:endParaRPr lang="en-C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Oval 16"/>
          <p:cNvSpPr/>
          <p:nvPr/>
        </p:nvSpPr>
        <p:spPr>
          <a:xfrm>
            <a:off x="4000500" y="1428750"/>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Oval 55"/>
          <p:cNvSpPr/>
          <p:nvPr/>
        </p:nvSpPr>
        <p:spPr>
          <a:xfrm>
            <a:off x="5143500" y="3000375"/>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2643188" y="5500688"/>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5857875" y="3929063"/>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3357563" y="1500188"/>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2857500" y="1928813"/>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3571875" y="2286000"/>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3857625" y="1928813"/>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3000375" y="3143250"/>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3571875" y="2714625"/>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2357438" y="3643313"/>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4500563" y="2143125"/>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4214813" y="2643188"/>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4000500" y="3143250"/>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3786188" y="3500438"/>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3357563" y="3857625"/>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2643188" y="4286250"/>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4714875" y="2571750"/>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6000750" y="3000375"/>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5500688" y="3357563"/>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6500813" y="3357563"/>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6215063" y="3786188"/>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5429250" y="4357688"/>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4857750" y="4714875"/>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5072063" y="5429250"/>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5429250" y="5572125"/>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5715000" y="5143500"/>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2357438" y="5715000"/>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2786063" y="5286375"/>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3071813" y="5214938"/>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a:off x="3286125" y="4857750"/>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45"/>
          <p:cNvSpPr/>
          <p:nvPr/>
        </p:nvSpPr>
        <p:spPr>
          <a:xfrm>
            <a:off x="3429000" y="4643438"/>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Oval 46"/>
          <p:cNvSpPr/>
          <p:nvPr/>
        </p:nvSpPr>
        <p:spPr>
          <a:xfrm>
            <a:off x="3643313" y="4572000"/>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p:nvPr/>
        </p:nvSpPr>
        <p:spPr>
          <a:xfrm>
            <a:off x="3786188" y="4286250"/>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48"/>
          <p:cNvSpPr/>
          <p:nvPr/>
        </p:nvSpPr>
        <p:spPr>
          <a:xfrm>
            <a:off x="4000500" y="4143375"/>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p:cNvSpPr/>
          <p:nvPr/>
        </p:nvSpPr>
        <p:spPr>
          <a:xfrm>
            <a:off x="4143375" y="4000500"/>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a:off x="4357688" y="3786188"/>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a:xfrm>
            <a:off x="4500563" y="3643313"/>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4714875" y="3643313"/>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p:nvPr/>
        </p:nvSpPr>
        <p:spPr>
          <a:xfrm>
            <a:off x="4714875" y="3357563"/>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54"/>
          <p:cNvSpPr/>
          <p:nvPr/>
        </p:nvSpPr>
        <p:spPr>
          <a:xfrm>
            <a:off x="5000625" y="3286125"/>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56"/>
          <p:cNvSpPr/>
          <p:nvPr/>
        </p:nvSpPr>
        <p:spPr>
          <a:xfrm>
            <a:off x="5357813" y="2786063"/>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57"/>
          <p:cNvSpPr/>
          <p:nvPr/>
        </p:nvSpPr>
        <p:spPr>
          <a:xfrm>
            <a:off x="5429250" y="2571750"/>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p:nvPr/>
        </p:nvSpPr>
        <p:spPr>
          <a:xfrm>
            <a:off x="5643563" y="2428875"/>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59"/>
          <p:cNvSpPr/>
          <p:nvPr/>
        </p:nvSpPr>
        <p:spPr>
          <a:xfrm>
            <a:off x="5857875" y="2357438"/>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p:cNvSpPr/>
          <p:nvPr/>
        </p:nvSpPr>
        <p:spPr>
          <a:xfrm>
            <a:off x="6072188" y="2214563"/>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a:off x="6143625" y="2071688"/>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a:off x="6215063" y="1928813"/>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p:cNvSpPr/>
          <p:nvPr/>
        </p:nvSpPr>
        <p:spPr>
          <a:xfrm>
            <a:off x="6572250" y="1643063"/>
            <a:ext cx="1428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11" name="Title 1"/>
          <p:cNvSpPr>
            <a:spLocks noGrp="1"/>
          </p:cNvSpPr>
          <p:nvPr>
            <p:ph type="title"/>
          </p:nvPr>
        </p:nvSpPr>
        <p:spPr>
          <a:xfrm>
            <a:off x="457200" y="152400"/>
            <a:ext cx="8229600" cy="990600"/>
          </a:xfrm>
        </p:spPr>
        <p:txBody>
          <a:bodyPr/>
          <a:lstStyle/>
          <a:p>
            <a:r>
              <a:rPr lang="en-CA" sz="1600" dirty="0" smtClean="0"/>
              <a:t>Outlier Rejection </a:t>
            </a:r>
            <a:r>
              <a:rPr lang="en-CA" dirty="0"/>
              <a:t>|</a:t>
            </a:r>
            <a:r>
              <a:rPr lang="en-CA" dirty="0" smtClean="0"/>
              <a:t> RANSAC Example</a:t>
            </a:r>
            <a:endParaRPr lang="en-US" dirty="0"/>
          </a:p>
        </p:txBody>
      </p:sp>
      <p:sp>
        <p:nvSpPr>
          <p:cNvPr id="8" name="Oval 7"/>
          <p:cNvSpPr/>
          <p:nvPr/>
        </p:nvSpPr>
        <p:spPr>
          <a:xfrm>
            <a:off x="2643188" y="5500688"/>
            <a:ext cx="142875" cy="14287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5143500" y="3000375"/>
            <a:ext cx="142875" cy="14287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Connector 12"/>
          <p:cNvCxnSpPr/>
          <p:nvPr/>
        </p:nvCxnSpPr>
        <p:spPr>
          <a:xfrm rot="5400000" flipH="1" flipV="1">
            <a:off x="2214563" y="1357313"/>
            <a:ext cx="4714875" cy="471487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 name="Group 67"/>
          <p:cNvGrpSpPr/>
          <p:nvPr/>
        </p:nvGrpSpPr>
        <p:grpSpPr>
          <a:xfrm>
            <a:off x="2357422" y="1643050"/>
            <a:ext cx="4357718" cy="4214842"/>
            <a:chOff x="2357422" y="1643050"/>
            <a:chExt cx="4357718" cy="4214842"/>
          </a:xfrm>
          <a:solidFill>
            <a:srgbClr val="00B0F0"/>
          </a:solidFill>
        </p:grpSpPr>
        <p:sp>
          <p:nvSpPr>
            <p:cNvPr id="69" name="Oval 68"/>
            <p:cNvSpPr/>
            <p:nvPr/>
          </p:nvSpPr>
          <p:spPr>
            <a:xfrm>
              <a:off x="2357422" y="5715016"/>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69"/>
            <p:cNvSpPr/>
            <p:nvPr/>
          </p:nvSpPr>
          <p:spPr>
            <a:xfrm>
              <a:off x="2786050" y="5286388"/>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p:cNvSpPr/>
            <p:nvPr/>
          </p:nvSpPr>
          <p:spPr>
            <a:xfrm>
              <a:off x="3071802" y="5214950"/>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Oval 71"/>
            <p:cNvSpPr/>
            <p:nvPr/>
          </p:nvSpPr>
          <p:spPr>
            <a:xfrm>
              <a:off x="3286116" y="4857760"/>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p:cNvSpPr/>
            <p:nvPr/>
          </p:nvSpPr>
          <p:spPr>
            <a:xfrm>
              <a:off x="3428992" y="4643446"/>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Oval 73"/>
            <p:cNvSpPr/>
            <p:nvPr/>
          </p:nvSpPr>
          <p:spPr>
            <a:xfrm>
              <a:off x="3643306" y="4572008"/>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p:cNvSpPr/>
            <p:nvPr/>
          </p:nvSpPr>
          <p:spPr>
            <a:xfrm>
              <a:off x="3786182" y="4286256"/>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4000496" y="4143380"/>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4143372" y="4000504"/>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4357686" y="3786190"/>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4500562" y="3643314"/>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714876" y="3643314"/>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80"/>
            <p:cNvSpPr/>
            <p:nvPr/>
          </p:nvSpPr>
          <p:spPr>
            <a:xfrm>
              <a:off x="4714876" y="3357562"/>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p:cNvSpPr/>
            <p:nvPr/>
          </p:nvSpPr>
          <p:spPr>
            <a:xfrm>
              <a:off x="5000628" y="3286124"/>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Oval 82"/>
            <p:cNvSpPr/>
            <p:nvPr/>
          </p:nvSpPr>
          <p:spPr>
            <a:xfrm>
              <a:off x="5357818" y="2786058"/>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p:cNvSpPr/>
            <p:nvPr/>
          </p:nvSpPr>
          <p:spPr>
            <a:xfrm>
              <a:off x="5429256" y="2571744"/>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Oval 84"/>
            <p:cNvSpPr/>
            <p:nvPr/>
          </p:nvSpPr>
          <p:spPr>
            <a:xfrm>
              <a:off x="5643570" y="2428868"/>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85"/>
            <p:cNvSpPr/>
            <p:nvPr/>
          </p:nvSpPr>
          <p:spPr>
            <a:xfrm>
              <a:off x="5857884" y="2357430"/>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Oval 86"/>
            <p:cNvSpPr/>
            <p:nvPr/>
          </p:nvSpPr>
          <p:spPr>
            <a:xfrm>
              <a:off x="6072198" y="2214554"/>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Oval 87"/>
            <p:cNvSpPr/>
            <p:nvPr/>
          </p:nvSpPr>
          <p:spPr>
            <a:xfrm>
              <a:off x="6143636" y="2071678"/>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Oval 88"/>
            <p:cNvSpPr/>
            <p:nvPr/>
          </p:nvSpPr>
          <p:spPr>
            <a:xfrm>
              <a:off x="6215074" y="1928802"/>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89"/>
            <p:cNvSpPr/>
            <p:nvPr/>
          </p:nvSpPr>
          <p:spPr>
            <a:xfrm>
              <a:off x="6572264" y="1643050"/>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3" name="Oval 142"/>
          <p:cNvSpPr/>
          <p:nvPr/>
        </p:nvSpPr>
        <p:spPr>
          <a:xfrm>
            <a:off x="3357563" y="1500188"/>
            <a:ext cx="142875" cy="14287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Oval 143"/>
          <p:cNvSpPr/>
          <p:nvPr/>
        </p:nvSpPr>
        <p:spPr>
          <a:xfrm>
            <a:off x="5429250" y="5572125"/>
            <a:ext cx="142875" cy="14287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5" name="Straight Connector 144"/>
          <p:cNvCxnSpPr/>
          <p:nvPr/>
        </p:nvCxnSpPr>
        <p:spPr>
          <a:xfrm rot="16200000" flipV="1">
            <a:off x="2143125" y="2428875"/>
            <a:ext cx="4643438" cy="235743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 name="Group 159"/>
          <p:cNvGrpSpPr/>
          <p:nvPr/>
        </p:nvGrpSpPr>
        <p:grpSpPr>
          <a:xfrm>
            <a:off x="3571868" y="1928802"/>
            <a:ext cx="1643074" cy="3643338"/>
            <a:chOff x="3724268" y="2081202"/>
            <a:chExt cx="1643074" cy="3643338"/>
          </a:xfrm>
          <a:solidFill>
            <a:srgbClr val="00B0F0"/>
          </a:solidFill>
        </p:grpSpPr>
        <p:sp>
          <p:nvSpPr>
            <p:cNvPr id="150" name="Oval 149"/>
            <p:cNvSpPr/>
            <p:nvPr/>
          </p:nvSpPr>
          <p:spPr>
            <a:xfrm>
              <a:off x="3724268" y="2438392"/>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 name="Oval 150"/>
            <p:cNvSpPr/>
            <p:nvPr/>
          </p:nvSpPr>
          <p:spPr>
            <a:xfrm>
              <a:off x="4010020" y="2081202"/>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 name="Oval 151"/>
            <p:cNvSpPr/>
            <p:nvPr/>
          </p:nvSpPr>
          <p:spPr>
            <a:xfrm>
              <a:off x="3724268" y="2867020"/>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 name="Oval 152"/>
            <p:cNvSpPr/>
            <p:nvPr/>
          </p:nvSpPr>
          <p:spPr>
            <a:xfrm>
              <a:off x="4367210" y="2795582"/>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 name="Oval 153"/>
            <p:cNvSpPr/>
            <p:nvPr/>
          </p:nvSpPr>
          <p:spPr>
            <a:xfrm>
              <a:off x="4152896" y="3295648"/>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 name="Oval 154"/>
            <p:cNvSpPr/>
            <p:nvPr/>
          </p:nvSpPr>
          <p:spPr>
            <a:xfrm>
              <a:off x="5010152" y="4867284"/>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 name="Oval 155"/>
            <p:cNvSpPr/>
            <p:nvPr/>
          </p:nvSpPr>
          <p:spPr>
            <a:xfrm>
              <a:off x="5224466" y="5581664"/>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 name="Oval 156"/>
            <p:cNvSpPr/>
            <p:nvPr/>
          </p:nvSpPr>
          <p:spPr>
            <a:xfrm>
              <a:off x="4510086" y="3938590"/>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 name="Oval 157"/>
            <p:cNvSpPr/>
            <p:nvPr/>
          </p:nvSpPr>
          <p:spPr>
            <a:xfrm>
              <a:off x="4652962" y="3795714"/>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 name="Oval 158"/>
            <p:cNvSpPr/>
            <p:nvPr/>
          </p:nvSpPr>
          <p:spPr>
            <a:xfrm>
              <a:off x="4867276" y="3795714"/>
              <a:ext cx="142876" cy="142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5" name="Date Placeholder 3"/>
          <p:cNvSpPr>
            <a:spLocks noGrp="1"/>
          </p:cNvSpPr>
          <p:nvPr>
            <p:ph type="dt" sz="half" idx="10"/>
          </p:nvPr>
        </p:nvSpPr>
        <p:spPr>
          <a:xfrm>
            <a:off x="7286625" y="6492875"/>
            <a:ext cx="1860550" cy="365125"/>
          </a:xfrm>
        </p:spPr>
        <p:txBody>
          <a:bodyPr/>
          <a:lstStyle/>
          <a:p>
            <a:pPr>
              <a:defRPr/>
            </a:pPr>
            <a:fld id="{3CD6C96A-3676-174E-8BE0-E6F4888C387B}" type="datetime4">
              <a:rPr lang="en-US" smtClean="0"/>
              <a:pPr>
                <a:defRPr/>
              </a:pPr>
              <a:t>May 27, 2010</a:t>
            </a:fld>
            <a:endParaRPr lang="en-US" dirty="0"/>
          </a:p>
        </p:txBody>
      </p:sp>
      <p:sp>
        <p:nvSpPr>
          <p:cNvPr id="96" name="Slide Number Placeholder 4"/>
          <p:cNvSpPr>
            <a:spLocks noGrp="1"/>
          </p:cNvSpPr>
          <p:nvPr>
            <p:ph type="sldNum" sz="quarter" idx="12"/>
          </p:nvPr>
        </p:nvSpPr>
        <p:spPr>
          <a:xfrm>
            <a:off x="357188" y="6492875"/>
            <a:ext cx="1981200" cy="365125"/>
          </a:xfrm>
        </p:spPr>
        <p:txBody>
          <a:bodyPr/>
          <a:lstStyle/>
          <a:p>
            <a:pPr>
              <a:defRPr/>
            </a:pPr>
            <a:r>
              <a:rPr lang="en-US" dirty="0" smtClean="0"/>
              <a:t>Chi Hay Tong</a:t>
            </a:r>
            <a:endParaRPr lang="en-US" dirty="0"/>
          </a:p>
        </p:txBody>
      </p:sp>
      <p:sp>
        <p:nvSpPr>
          <p:cNvPr id="97" name="Footer Placeholder 5"/>
          <p:cNvSpPr>
            <a:spLocks noGrp="1"/>
          </p:cNvSpPr>
          <p:nvPr>
            <p:ph type="ftr" sz="quarter" idx="3"/>
          </p:nvPr>
        </p:nvSpPr>
        <p:spPr>
          <a:xfrm>
            <a:off x="2500313" y="6492875"/>
            <a:ext cx="4143375" cy="365125"/>
          </a:xfrm>
        </p:spPr>
        <p:txBody>
          <a:bodyPr/>
          <a:lstStyle/>
          <a:p>
            <a:pPr>
              <a:defRPr/>
            </a:pPr>
            <a:r>
              <a:rPr lang="en-CA" smtClean="0"/>
              <a:t>CRV 2010 SLAM Camp: Outlier Rejection Tutorial</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43" grpId="0" animBg="1"/>
      <p:bldP spid="144"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Outlier Rejection </a:t>
            </a:r>
            <a:r>
              <a:rPr lang="en-US" dirty="0" smtClean="0"/>
              <a:t>| RANSAC Iterations</a:t>
            </a:r>
            <a:endParaRPr lang="en-US" dirty="0"/>
          </a:p>
        </p:txBody>
      </p:sp>
      <p:sp>
        <p:nvSpPr>
          <p:cNvPr id="3" name="Content Placeholder 2"/>
          <p:cNvSpPr>
            <a:spLocks noGrp="1"/>
          </p:cNvSpPr>
          <p:nvPr>
            <p:ph sz="quarter" idx="1"/>
          </p:nvPr>
        </p:nvSpPr>
        <p:spPr/>
        <p:txBody>
          <a:bodyPr/>
          <a:lstStyle/>
          <a:p>
            <a:r>
              <a:rPr lang="en-US" dirty="0" smtClean="0"/>
              <a:t>How do we get a good test model?</a:t>
            </a:r>
          </a:p>
          <a:p>
            <a:pPr lvl="1"/>
            <a:r>
              <a:rPr lang="en-US" dirty="0" smtClean="0"/>
              <a:t>Construct a set with only inliers</a:t>
            </a:r>
          </a:p>
          <a:p>
            <a:pPr lvl="1"/>
            <a:endParaRPr lang="en-US" dirty="0" smtClean="0"/>
          </a:p>
          <a:p>
            <a:pPr lvl="1"/>
            <a:endParaRPr lang="en-US" dirty="0" smtClean="0"/>
          </a:p>
          <a:p>
            <a:r>
              <a:rPr lang="en-US" dirty="0" smtClean="0"/>
              <a:t>How many iterations do we need?</a:t>
            </a:r>
          </a:p>
          <a:p>
            <a:pPr lvl="1"/>
            <a:r>
              <a:rPr lang="en-US" dirty="0" smtClean="0"/>
              <a:t>Minimal set of N measurements</a:t>
            </a:r>
          </a:p>
          <a:p>
            <a:pPr lvl="1"/>
            <a:r>
              <a:rPr lang="en-US" dirty="0" smtClean="0"/>
              <a:t>N Bernoulli trials with a probability </a:t>
            </a:r>
            <a:r>
              <a:rPr lang="en-US" dirty="0" err="1" smtClean="0"/>
              <a:t>p</a:t>
            </a:r>
            <a:r>
              <a:rPr lang="en-US" dirty="0" smtClean="0"/>
              <a:t> of picking an outlier</a:t>
            </a:r>
          </a:p>
          <a:p>
            <a:pPr lvl="1"/>
            <a:endParaRPr lang="en-US" dirty="0" smtClean="0"/>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dirty="0" smtClean="0"/>
              <a:t>Chi Hay Tong</a:t>
            </a:r>
            <a:endParaRPr lang="en-US" dirty="0"/>
          </a:p>
        </p:txBody>
      </p:sp>
      <p:sp>
        <p:nvSpPr>
          <p:cNvPr id="6" name="Footer Placeholder 5"/>
          <p:cNvSpPr>
            <a:spLocks noGrp="1"/>
          </p:cNvSpPr>
          <p:nvPr>
            <p:ph type="ftr" sz="quarter" idx="3"/>
          </p:nvPr>
        </p:nvSpPr>
        <p:spPr/>
        <p:txBody>
          <a:bodyPr/>
          <a:lstStyle/>
          <a:p>
            <a:pPr>
              <a:defRPr/>
            </a:pPr>
            <a:r>
              <a:rPr lang="en-CA" smtClean="0"/>
              <a:t>CRV 2010 SLAM Camp: Outlier Rejection Tutorial</a:t>
            </a:r>
            <a:endParaRPr lang="en-CA" dirty="0"/>
          </a:p>
        </p:txBody>
      </p:sp>
      <p:pic>
        <p:nvPicPr>
          <p:cNvPr id="8" name="Picture 7"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759200" y="4933536"/>
            <a:ext cx="1625600" cy="4191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50000"/>
                  </a:schemeClr>
                </a:solidFill>
              </a:rPr>
              <a:t>Introduction</a:t>
            </a:r>
          </a:p>
          <a:p>
            <a:r>
              <a:rPr lang="en-US" dirty="0" smtClean="0">
                <a:solidFill>
                  <a:schemeClr val="bg1">
                    <a:lumMod val="50000"/>
                  </a:schemeClr>
                </a:solidFill>
              </a:rPr>
              <a:t>Data Association Techniques</a:t>
            </a:r>
          </a:p>
          <a:p>
            <a:pPr lvl="1"/>
            <a:r>
              <a:rPr lang="en-US" dirty="0" smtClean="0">
                <a:solidFill>
                  <a:schemeClr val="bg1">
                    <a:lumMod val="50000"/>
                  </a:schemeClr>
                </a:solidFill>
              </a:rPr>
              <a:t>Feature Descriptors</a:t>
            </a:r>
          </a:p>
          <a:p>
            <a:pPr lvl="1"/>
            <a:r>
              <a:rPr lang="en-US" dirty="0" smtClean="0">
                <a:solidFill>
                  <a:schemeClr val="bg1">
                    <a:lumMod val="50000"/>
                  </a:schemeClr>
                </a:solidFill>
              </a:rPr>
              <a:t>Descriptor-Free Methods</a:t>
            </a:r>
          </a:p>
          <a:p>
            <a:r>
              <a:rPr lang="en-US" dirty="0" smtClean="0">
                <a:solidFill>
                  <a:schemeClr val="bg1">
                    <a:lumMod val="50000"/>
                  </a:schemeClr>
                </a:solidFill>
              </a:rPr>
              <a:t>Outlier Rejection</a:t>
            </a:r>
          </a:p>
          <a:p>
            <a:r>
              <a:rPr lang="en-US" dirty="0" smtClean="0"/>
              <a:t>Summary</a:t>
            </a:r>
          </a:p>
          <a:p>
            <a:r>
              <a:rPr lang="en-US" dirty="0" smtClean="0">
                <a:solidFill>
                  <a:schemeClr val="bg1">
                    <a:lumMod val="50000"/>
                  </a:schemeClr>
                </a:solidFill>
              </a:rPr>
              <a:t>Open Problems</a:t>
            </a:r>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smtClean="0"/>
              <a:t>Chi Hay Tong</a:t>
            </a:r>
            <a:endParaRPr lang="en-US"/>
          </a:p>
        </p:txBody>
      </p:sp>
      <p:sp>
        <p:nvSpPr>
          <p:cNvPr id="6" name="Footer Placeholder 5"/>
          <p:cNvSpPr>
            <a:spLocks noGrp="1"/>
          </p:cNvSpPr>
          <p:nvPr>
            <p:ph type="ftr" sz="quarter" idx="3"/>
          </p:nvPr>
        </p:nvSpPr>
        <p:spPr/>
        <p:txBody>
          <a:bodyPr/>
          <a:lstStyle/>
          <a:p>
            <a:pPr>
              <a:defRPr/>
            </a:pPr>
            <a:r>
              <a:rPr lang="en-CA" smtClean="0"/>
              <a:t>CRV 2010 SLAM Camp: Outlier Rejection Tutorial</a:t>
            </a:r>
            <a:endParaRPr lang="en-C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p:txBody>
          <a:bodyPr/>
          <a:lstStyle/>
          <a:p>
            <a:r>
              <a:rPr lang="en-US" dirty="0" smtClean="0"/>
              <a:t>Data Association</a:t>
            </a:r>
          </a:p>
          <a:p>
            <a:pPr lvl="1"/>
            <a:r>
              <a:rPr lang="en-US" dirty="0" smtClean="0"/>
              <a:t>Feature descriptors</a:t>
            </a:r>
          </a:p>
          <a:p>
            <a:pPr lvl="1"/>
            <a:r>
              <a:rPr lang="en-US" dirty="0" smtClean="0"/>
              <a:t>NN, Validation Gating, NIS</a:t>
            </a:r>
          </a:p>
          <a:p>
            <a:pPr lvl="1"/>
            <a:r>
              <a:rPr lang="en-US" dirty="0" smtClean="0"/>
              <a:t>JCBB, CCDA, DARCES</a:t>
            </a:r>
          </a:p>
          <a:p>
            <a:pPr lvl="1"/>
            <a:endParaRPr lang="en-US" dirty="0" smtClean="0"/>
          </a:p>
          <a:p>
            <a:r>
              <a:rPr lang="en-US" dirty="0" smtClean="0"/>
              <a:t>Outlier Rejection</a:t>
            </a:r>
          </a:p>
          <a:p>
            <a:pPr lvl="1"/>
            <a:r>
              <a:rPr lang="en-US" dirty="0" smtClean="0"/>
              <a:t>RANSAC</a:t>
            </a:r>
          </a:p>
          <a:p>
            <a:pPr lvl="1"/>
            <a:endParaRPr lang="en-US" dirty="0" smtClean="0"/>
          </a:p>
          <a:p>
            <a:r>
              <a:rPr lang="en-US" dirty="0" smtClean="0"/>
              <a:t>Topics not covered:</a:t>
            </a:r>
          </a:p>
          <a:p>
            <a:pPr lvl="1"/>
            <a:r>
              <a:rPr lang="en-US" dirty="0" err="1" smtClean="0"/>
              <a:t>Multihypothesis</a:t>
            </a:r>
            <a:r>
              <a:rPr lang="en-US" dirty="0" smtClean="0"/>
              <a:t> Data Association</a:t>
            </a:r>
          </a:p>
          <a:p>
            <a:pPr lvl="1"/>
            <a:r>
              <a:rPr lang="en-US" dirty="0" smtClean="0"/>
              <a:t>Lazy data association</a:t>
            </a:r>
          </a:p>
          <a:p>
            <a:pPr lvl="1"/>
            <a:r>
              <a:rPr lang="en-US" dirty="0" smtClean="0"/>
              <a:t>M-estimation</a:t>
            </a:r>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smtClean="0"/>
              <a:t>Chi Hay Tong</a:t>
            </a:r>
            <a:endParaRPr lang="en-US"/>
          </a:p>
        </p:txBody>
      </p:sp>
      <p:sp>
        <p:nvSpPr>
          <p:cNvPr id="6" name="Footer Placeholder 5"/>
          <p:cNvSpPr>
            <a:spLocks noGrp="1"/>
          </p:cNvSpPr>
          <p:nvPr>
            <p:ph type="ftr" sz="quarter" idx="3"/>
          </p:nvPr>
        </p:nvSpPr>
        <p:spPr/>
        <p:txBody>
          <a:bodyPr/>
          <a:lstStyle/>
          <a:p>
            <a:pPr>
              <a:defRPr/>
            </a:pPr>
            <a:r>
              <a:rPr lang="en-CA" smtClean="0"/>
              <a:t>CRV 2010 SLAM Camp: Outlier Rejection Tutorial</a:t>
            </a:r>
            <a:endParaRPr lang="en-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50000"/>
                  </a:schemeClr>
                </a:solidFill>
              </a:rPr>
              <a:t>Introduction</a:t>
            </a:r>
          </a:p>
          <a:p>
            <a:r>
              <a:rPr lang="en-US" dirty="0" smtClean="0">
                <a:solidFill>
                  <a:schemeClr val="bg1">
                    <a:lumMod val="50000"/>
                  </a:schemeClr>
                </a:solidFill>
              </a:rPr>
              <a:t>Data Association Techniques</a:t>
            </a:r>
          </a:p>
          <a:p>
            <a:pPr lvl="1"/>
            <a:r>
              <a:rPr lang="en-US" dirty="0" smtClean="0">
                <a:solidFill>
                  <a:schemeClr val="bg1">
                    <a:lumMod val="50000"/>
                  </a:schemeClr>
                </a:solidFill>
              </a:rPr>
              <a:t>Feature Descriptors</a:t>
            </a:r>
          </a:p>
          <a:p>
            <a:pPr lvl="1"/>
            <a:r>
              <a:rPr lang="en-US" dirty="0" smtClean="0">
                <a:solidFill>
                  <a:schemeClr val="bg1">
                    <a:lumMod val="50000"/>
                  </a:schemeClr>
                </a:solidFill>
              </a:rPr>
              <a:t>Descriptor-Free Methods</a:t>
            </a:r>
          </a:p>
          <a:p>
            <a:r>
              <a:rPr lang="en-US" dirty="0" smtClean="0">
                <a:solidFill>
                  <a:schemeClr val="bg1">
                    <a:lumMod val="50000"/>
                  </a:schemeClr>
                </a:solidFill>
              </a:rPr>
              <a:t>Outlier Rejection</a:t>
            </a:r>
          </a:p>
          <a:p>
            <a:r>
              <a:rPr lang="en-US" dirty="0" smtClean="0">
                <a:solidFill>
                  <a:schemeClr val="bg1">
                    <a:lumMod val="50000"/>
                  </a:schemeClr>
                </a:solidFill>
              </a:rPr>
              <a:t>Summary</a:t>
            </a:r>
          </a:p>
          <a:p>
            <a:r>
              <a:rPr lang="en-US" dirty="0" smtClean="0"/>
              <a:t>Open Problems</a:t>
            </a:r>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smtClean="0"/>
              <a:t>Chi Hay Tong</a:t>
            </a:r>
            <a:endParaRPr lang="en-US"/>
          </a:p>
        </p:txBody>
      </p:sp>
      <p:sp>
        <p:nvSpPr>
          <p:cNvPr id="6" name="Footer Placeholder 5"/>
          <p:cNvSpPr>
            <a:spLocks noGrp="1"/>
          </p:cNvSpPr>
          <p:nvPr>
            <p:ph type="ftr" sz="quarter" idx="3"/>
          </p:nvPr>
        </p:nvSpPr>
        <p:spPr/>
        <p:txBody>
          <a:bodyPr/>
          <a:lstStyle/>
          <a:p>
            <a:pPr>
              <a:defRPr/>
            </a:pPr>
            <a:r>
              <a:rPr lang="en-CA" smtClean="0"/>
              <a:t>CRV 2010 SLAM Camp: Outlier Rejection Tutorial</a:t>
            </a:r>
            <a:endParaRPr lang="en-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Problems</a:t>
            </a:r>
            <a:endParaRPr lang="en-US" dirty="0"/>
          </a:p>
        </p:txBody>
      </p:sp>
      <p:sp>
        <p:nvSpPr>
          <p:cNvPr id="3" name="Content Placeholder 2"/>
          <p:cNvSpPr>
            <a:spLocks noGrp="1"/>
          </p:cNvSpPr>
          <p:nvPr>
            <p:ph sz="quarter" idx="1"/>
          </p:nvPr>
        </p:nvSpPr>
        <p:spPr/>
        <p:txBody>
          <a:bodyPr/>
          <a:lstStyle/>
          <a:p>
            <a:r>
              <a:rPr lang="en-US" dirty="0" smtClean="0"/>
              <a:t>3D, unstructured environments</a:t>
            </a:r>
          </a:p>
          <a:p>
            <a:pPr lvl="1"/>
            <a:r>
              <a:rPr lang="en-US" dirty="0" smtClean="0"/>
              <a:t>Interest point detection and matching</a:t>
            </a:r>
          </a:p>
          <a:p>
            <a:pPr lvl="1"/>
            <a:r>
              <a:rPr lang="en-US" dirty="0" err="1" smtClean="0"/>
              <a:t>Sparsity</a:t>
            </a:r>
            <a:r>
              <a:rPr lang="en-US" dirty="0" smtClean="0"/>
              <a:t> of features</a:t>
            </a:r>
          </a:p>
          <a:p>
            <a:pPr lvl="2"/>
            <a:endParaRPr lang="en-US" dirty="0" smtClean="0"/>
          </a:p>
          <a:p>
            <a:r>
              <a:rPr lang="en-US" dirty="0" smtClean="0"/>
              <a:t>Batch alignment</a:t>
            </a:r>
          </a:p>
          <a:p>
            <a:pPr lvl="1"/>
            <a:r>
              <a:rPr lang="en-US" dirty="0" smtClean="0"/>
              <a:t>Higher dimensionality</a:t>
            </a:r>
          </a:p>
          <a:p>
            <a:pPr lvl="2"/>
            <a:endParaRPr lang="en-US" dirty="0" smtClean="0"/>
          </a:p>
          <a:p>
            <a:r>
              <a:rPr lang="en-US" dirty="0" smtClean="0"/>
              <a:t>Differing sensor types</a:t>
            </a:r>
          </a:p>
          <a:p>
            <a:pPr lvl="1"/>
            <a:r>
              <a:rPr lang="en-US" dirty="0" smtClean="0"/>
              <a:t>Laser data</a:t>
            </a:r>
          </a:p>
          <a:p>
            <a:pPr lvl="1"/>
            <a:r>
              <a:rPr lang="en-US" dirty="0" smtClean="0"/>
              <a:t>Odometry</a:t>
            </a:r>
          </a:p>
          <a:p>
            <a:pPr lvl="1"/>
            <a:r>
              <a:rPr lang="en-US" dirty="0" smtClean="0"/>
              <a:t>Periodic localization updates</a:t>
            </a:r>
            <a:endParaRPr lang="en-US" dirty="0"/>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smtClean="0"/>
              <a:t>Chi Hay Tong</a:t>
            </a:r>
            <a:endParaRPr lang="en-US"/>
          </a:p>
        </p:txBody>
      </p:sp>
      <p:sp>
        <p:nvSpPr>
          <p:cNvPr id="6" name="Footer Placeholder 5"/>
          <p:cNvSpPr>
            <a:spLocks noGrp="1"/>
          </p:cNvSpPr>
          <p:nvPr>
            <p:ph type="ftr" sz="quarter" idx="3"/>
          </p:nvPr>
        </p:nvSpPr>
        <p:spPr/>
        <p:txBody>
          <a:bodyPr/>
          <a:lstStyle/>
          <a:p>
            <a:pPr>
              <a:defRPr/>
            </a:pPr>
            <a:r>
              <a:rPr lang="en-CA" dirty="0" smtClean="0"/>
              <a:t>CRV 2010 SLAM Camp: Outlier Rejection Tutorial</a:t>
            </a:r>
            <a:endParaRPr lang="en-C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7" name="Content Placeholder 8" descr="labspace.jpg"/>
          <p:cNvPicPr>
            <a:picLocks noGrp="1" noChangeAspect="1"/>
          </p:cNvPicPr>
          <p:nvPr>
            <p:ph sz="quarter" idx="1"/>
          </p:nvPr>
        </p:nvPicPr>
        <p:blipFill>
          <a:blip r:embed="rId3"/>
          <a:srcRect/>
          <a:stretch>
            <a:fillRect/>
          </a:stretch>
        </p:blipFill>
        <p:spPr>
          <a:xfrm>
            <a:off x="416412" y="1828893"/>
            <a:ext cx="4905181" cy="3678886"/>
          </a:xfrm>
        </p:spPr>
      </p:pic>
      <p:sp>
        <p:nvSpPr>
          <p:cNvPr id="8" name="Date Placeholder 3"/>
          <p:cNvSpPr>
            <a:spLocks noGrp="1"/>
          </p:cNvSpPr>
          <p:nvPr>
            <p:ph type="dt" sz="quarter" idx="10"/>
          </p:nvPr>
        </p:nvSpPr>
        <p:spPr>
          <a:xfrm>
            <a:off x="7286625" y="6492875"/>
            <a:ext cx="1860550" cy="365125"/>
          </a:xfrm>
        </p:spPr>
        <p:txBody>
          <a:bodyPr/>
          <a:lstStyle/>
          <a:p>
            <a:fld id="{694BC2B5-8630-0441-902C-668D10FD929B}" type="datetime4">
              <a:rPr lang="en-CA"/>
              <a:pPr/>
              <a:t>May 27, 2010</a:t>
            </a:fld>
            <a:endParaRPr lang="en-US"/>
          </a:p>
        </p:txBody>
      </p:sp>
      <p:sp>
        <p:nvSpPr>
          <p:cNvPr id="10" name="Slide Number Placeholder 5"/>
          <p:cNvSpPr>
            <a:spLocks noGrp="1"/>
          </p:cNvSpPr>
          <p:nvPr>
            <p:ph type="sldNum" sz="quarter" idx="12"/>
          </p:nvPr>
        </p:nvSpPr>
        <p:spPr>
          <a:xfrm>
            <a:off x="357188" y="6492875"/>
            <a:ext cx="1981200" cy="365125"/>
          </a:xfrm>
        </p:spPr>
        <p:txBody>
          <a:bodyPr/>
          <a:lstStyle/>
          <a:p>
            <a:pPr>
              <a:defRPr/>
            </a:pPr>
            <a:r>
              <a:rPr lang="en-US" dirty="0"/>
              <a:t>Chi Hay Tong</a:t>
            </a:r>
          </a:p>
        </p:txBody>
      </p:sp>
      <p:pic>
        <p:nvPicPr>
          <p:cNvPr id="7" name="Content Placeholder 8" descr="labspace_sand.jpg"/>
          <p:cNvPicPr>
            <a:picLocks noChangeAspect="1"/>
          </p:cNvPicPr>
          <p:nvPr/>
        </p:nvPicPr>
        <p:blipFill>
          <a:blip r:embed="rId4"/>
          <a:srcRect/>
          <a:stretch>
            <a:fillRect/>
          </a:stretch>
        </p:blipFill>
        <p:spPr bwMode="auto">
          <a:xfrm>
            <a:off x="5484512" y="1332373"/>
            <a:ext cx="3279775" cy="4937125"/>
          </a:xfrm>
          <a:prstGeom prst="rect">
            <a:avLst/>
          </a:prstGeom>
          <a:noFill/>
          <a:ln w="9525">
            <a:noFill/>
            <a:miter lim="800000"/>
            <a:headEnd/>
            <a:tailEnd/>
          </a:ln>
        </p:spPr>
      </p:pic>
      <p:sp>
        <p:nvSpPr>
          <p:cNvPr id="13" name="Title 1"/>
          <p:cNvSpPr>
            <a:spLocks noGrp="1"/>
          </p:cNvSpPr>
          <p:nvPr>
            <p:ph type="title"/>
          </p:nvPr>
        </p:nvSpPr>
        <p:spPr>
          <a:xfrm>
            <a:off x="457200" y="152400"/>
            <a:ext cx="8229600" cy="990584"/>
          </a:xfrm>
        </p:spPr>
        <p:txBody>
          <a:bodyPr/>
          <a:lstStyle/>
          <a:p>
            <a:r>
              <a:rPr lang="en-US" sz="1600" dirty="0" smtClean="0"/>
              <a:t>Open Problems </a:t>
            </a:r>
            <a:r>
              <a:rPr lang="en-US" dirty="0" smtClean="0"/>
              <a:t>| </a:t>
            </a:r>
            <a:r>
              <a:rPr lang="en-US" sz="2000" dirty="0" smtClean="0"/>
              <a:t>Heterogeneous Outliers in Batch SLAM</a:t>
            </a:r>
            <a:endParaRPr lang="en-US" sz="2000" dirty="0"/>
          </a:p>
        </p:txBody>
      </p:sp>
      <p:sp>
        <p:nvSpPr>
          <p:cNvPr id="14" name="Footer Placeholder 5"/>
          <p:cNvSpPr>
            <a:spLocks noGrp="1"/>
          </p:cNvSpPr>
          <p:nvPr>
            <p:ph type="ftr" sz="quarter" idx="3"/>
          </p:nvPr>
        </p:nvSpPr>
        <p:spPr>
          <a:xfrm>
            <a:off x="2500313" y="6492875"/>
            <a:ext cx="4143375" cy="365125"/>
          </a:xfrm>
        </p:spPr>
        <p:txBody>
          <a:bodyPr/>
          <a:lstStyle/>
          <a:p>
            <a:pPr>
              <a:defRPr/>
            </a:pPr>
            <a:r>
              <a:rPr lang="en-CA" dirty="0" smtClean="0"/>
              <a:t>CRV 2010 SLAM Camp: Outlier Rejection Tutorial</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solidFill>
                  <a:srgbClr val="000000"/>
                </a:solidFill>
              </a:rPr>
              <a:t>Introduction</a:t>
            </a:r>
          </a:p>
          <a:p>
            <a:r>
              <a:rPr lang="en-US" dirty="0" smtClean="0">
                <a:solidFill>
                  <a:schemeClr val="bg1">
                    <a:lumMod val="50000"/>
                  </a:schemeClr>
                </a:solidFill>
              </a:rPr>
              <a:t>Data Association Techniques</a:t>
            </a:r>
          </a:p>
          <a:p>
            <a:pPr lvl="1"/>
            <a:r>
              <a:rPr lang="en-US" dirty="0" smtClean="0">
                <a:solidFill>
                  <a:schemeClr val="bg1">
                    <a:lumMod val="50000"/>
                  </a:schemeClr>
                </a:solidFill>
              </a:rPr>
              <a:t>Feature Descriptors</a:t>
            </a:r>
          </a:p>
          <a:p>
            <a:pPr lvl="1"/>
            <a:r>
              <a:rPr lang="en-US" dirty="0" smtClean="0">
                <a:solidFill>
                  <a:schemeClr val="bg1">
                    <a:lumMod val="50000"/>
                  </a:schemeClr>
                </a:solidFill>
              </a:rPr>
              <a:t>Descriptor-Free Methods</a:t>
            </a:r>
          </a:p>
          <a:p>
            <a:r>
              <a:rPr lang="en-US" dirty="0" smtClean="0">
                <a:solidFill>
                  <a:schemeClr val="bg1">
                    <a:lumMod val="50000"/>
                  </a:schemeClr>
                </a:solidFill>
              </a:rPr>
              <a:t>Outlier Rejection</a:t>
            </a:r>
          </a:p>
          <a:p>
            <a:r>
              <a:rPr lang="en-US" dirty="0" smtClean="0">
                <a:solidFill>
                  <a:schemeClr val="bg1">
                    <a:lumMod val="50000"/>
                  </a:schemeClr>
                </a:solidFill>
              </a:rPr>
              <a:t>Summary</a:t>
            </a:r>
          </a:p>
          <a:p>
            <a:r>
              <a:rPr lang="en-US" dirty="0" smtClean="0">
                <a:solidFill>
                  <a:schemeClr val="bg1">
                    <a:lumMod val="50000"/>
                  </a:schemeClr>
                </a:solidFill>
              </a:rPr>
              <a:t>Open Problems</a:t>
            </a:r>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smtClean="0"/>
              <a:t>Chi Hay Tong</a:t>
            </a:r>
            <a:endParaRPr lang="en-US"/>
          </a:p>
        </p:txBody>
      </p:sp>
      <p:sp>
        <p:nvSpPr>
          <p:cNvPr id="6" name="Footer Placeholder 5"/>
          <p:cNvSpPr>
            <a:spLocks noGrp="1"/>
          </p:cNvSpPr>
          <p:nvPr>
            <p:ph type="ftr" sz="quarter" idx="3"/>
          </p:nvPr>
        </p:nvSpPr>
        <p:spPr/>
        <p:txBody>
          <a:bodyPr/>
          <a:lstStyle/>
          <a:p>
            <a:pPr>
              <a:defRPr/>
            </a:pPr>
            <a:r>
              <a:rPr lang="en-CA" smtClean="0"/>
              <a:t>CRV 2010 SLAM Camp: Outlier Rejection Tutorial</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152400"/>
            <a:ext cx="8229600" cy="990600"/>
          </a:xfrm>
        </p:spPr>
        <p:txBody>
          <a:bodyPr/>
          <a:lstStyle/>
          <a:p>
            <a:r>
              <a:rPr lang="en-US" sz="1600" dirty="0" smtClean="0"/>
              <a:t>Open Problems </a:t>
            </a:r>
            <a:r>
              <a:rPr lang="en-CA" dirty="0" smtClean="0"/>
              <a:t>| </a:t>
            </a:r>
            <a:r>
              <a:rPr lang="en-CA" dirty="0"/>
              <a:t>Dead Reckoning</a:t>
            </a:r>
            <a:endParaRPr lang="en-US" dirty="0"/>
          </a:p>
        </p:txBody>
      </p:sp>
      <p:pic>
        <p:nvPicPr>
          <p:cNvPr id="61445" name="Content Placeholder 7" descr="run11pc_dr.jpg"/>
          <p:cNvPicPr>
            <a:picLocks noGrp="1" noChangeAspect="1"/>
          </p:cNvPicPr>
          <p:nvPr>
            <p:ph sz="quarter" idx="1"/>
          </p:nvPr>
        </p:nvPicPr>
        <p:blipFill>
          <a:blip r:embed="rId3"/>
          <a:srcRect/>
          <a:stretch>
            <a:fillRect/>
          </a:stretch>
        </p:blipFill>
        <p:spPr>
          <a:xfrm>
            <a:off x="1455738" y="1219200"/>
            <a:ext cx="6232525" cy="4937125"/>
          </a:xfrm>
        </p:spPr>
      </p:pic>
      <p:sp>
        <p:nvSpPr>
          <p:cNvPr id="8" name="Date Placeholder 3"/>
          <p:cNvSpPr>
            <a:spLocks noGrp="1"/>
          </p:cNvSpPr>
          <p:nvPr>
            <p:ph type="dt" sz="quarter" idx="10"/>
          </p:nvPr>
        </p:nvSpPr>
        <p:spPr>
          <a:xfrm>
            <a:off x="7286625" y="6492875"/>
            <a:ext cx="1860550" cy="365125"/>
          </a:xfrm>
        </p:spPr>
        <p:txBody>
          <a:bodyPr/>
          <a:lstStyle/>
          <a:p>
            <a:fld id="{694BC2B5-8630-0441-902C-668D10FD929B}" type="datetime4">
              <a:rPr lang="en-CA"/>
              <a:pPr/>
              <a:t>May 27, 2010</a:t>
            </a:fld>
            <a:endParaRPr lang="en-US"/>
          </a:p>
        </p:txBody>
      </p:sp>
      <p:sp>
        <p:nvSpPr>
          <p:cNvPr id="10" name="Slide Number Placeholder 5"/>
          <p:cNvSpPr>
            <a:spLocks noGrp="1"/>
          </p:cNvSpPr>
          <p:nvPr>
            <p:ph type="sldNum" sz="quarter" idx="12"/>
          </p:nvPr>
        </p:nvSpPr>
        <p:spPr>
          <a:xfrm>
            <a:off x="357188" y="6492875"/>
            <a:ext cx="1981200" cy="365125"/>
          </a:xfrm>
        </p:spPr>
        <p:txBody>
          <a:bodyPr/>
          <a:lstStyle/>
          <a:p>
            <a:pPr>
              <a:defRPr/>
            </a:pPr>
            <a:r>
              <a:rPr lang="en-US" dirty="0"/>
              <a:t>Chi Hay Tong</a:t>
            </a:r>
          </a:p>
        </p:txBody>
      </p:sp>
      <p:sp>
        <p:nvSpPr>
          <p:cNvPr id="7" name="Footer Placeholder 5"/>
          <p:cNvSpPr>
            <a:spLocks noGrp="1"/>
          </p:cNvSpPr>
          <p:nvPr>
            <p:ph type="ftr" sz="quarter" idx="3"/>
          </p:nvPr>
        </p:nvSpPr>
        <p:spPr>
          <a:xfrm>
            <a:off x="2500313" y="6492875"/>
            <a:ext cx="4143375" cy="365125"/>
          </a:xfrm>
        </p:spPr>
        <p:txBody>
          <a:bodyPr/>
          <a:lstStyle/>
          <a:p>
            <a:pPr>
              <a:defRPr/>
            </a:pPr>
            <a:r>
              <a:rPr lang="en-CA" dirty="0" smtClean="0"/>
              <a:t>CRV 2010 SLAM Camp: Outlier Rejection Tutorial</a:t>
            </a:r>
            <a:endParaRPr lang="en-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152400"/>
            <a:ext cx="8229600" cy="990600"/>
          </a:xfrm>
        </p:spPr>
        <p:txBody>
          <a:bodyPr/>
          <a:lstStyle/>
          <a:p>
            <a:r>
              <a:rPr lang="en-US" sz="1600" dirty="0" smtClean="0"/>
              <a:t>Open Problems </a:t>
            </a:r>
            <a:r>
              <a:rPr lang="en-CA" dirty="0" smtClean="0"/>
              <a:t>| </a:t>
            </a:r>
            <a:r>
              <a:rPr lang="en-CA" dirty="0"/>
              <a:t>Batch Alignment (Flyby)</a:t>
            </a:r>
            <a:endParaRPr lang="en-US" dirty="0"/>
          </a:p>
        </p:txBody>
      </p:sp>
      <p:pic>
        <p:nvPicPr>
          <p:cNvPr id="8" name="Flyby - run 11 BA.avi">
            <a:hlinkClick r:id="" action="ppaction://media"/>
          </p:cNvPr>
          <p:cNvPicPr/>
          <p:nvPr>
            <p:ph sz="quarter" idx="1"/>
            <a:videoFile r:link="rId1"/>
          </p:nvPr>
        </p:nvPicPr>
        <p:blipFill>
          <a:blip r:embed="rId4"/>
          <a:srcRect/>
          <a:stretch>
            <a:fillRect/>
          </a:stretch>
        </p:blipFill>
        <p:spPr>
          <a:xfrm>
            <a:off x="1519238" y="1227138"/>
            <a:ext cx="5624512" cy="5156200"/>
          </a:xfrm>
          <a:noFill/>
          <a:ln/>
        </p:spPr>
      </p:pic>
      <p:sp>
        <p:nvSpPr>
          <p:cNvPr id="9" name="Date Placeholder 3"/>
          <p:cNvSpPr>
            <a:spLocks noGrp="1"/>
          </p:cNvSpPr>
          <p:nvPr>
            <p:ph type="dt" sz="quarter" idx="10"/>
          </p:nvPr>
        </p:nvSpPr>
        <p:spPr>
          <a:xfrm>
            <a:off x="7286625" y="6492875"/>
            <a:ext cx="1860550" cy="365125"/>
          </a:xfrm>
        </p:spPr>
        <p:txBody>
          <a:bodyPr/>
          <a:lstStyle/>
          <a:p>
            <a:fld id="{694BC2B5-8630-0441-902C-668D10FD929B}" type="datetime4">
              <a:rPr lang="en-CA"/>
              <a:pPr/>
              <a:t>May 27, 2010</a:t>
            </a:fld>
            <a:endParaRPr lang="en-US"/>
          </a:p>
        </p:txBody>
      </p:sp>
      <p:sp>
        <p:nvSpPr>
          <p:cNvPr id="11" name="Slide Number Placeholder 5"/>
          <p:cNvSpPr>
            <a:spLocks noGrp="1"/>
          </p:cNvSpPr>
          <p:nvPr>
            <p:ph type="sldNum" sz="quarter" idx="12"/>
          </p:nvPr>
        </p:nvSpPr>
        <p:spPr>
          <a:xfrm>
            <a:off x="357188" y="6492875"/>
            <a:ext cx="1981200" cy="365125"/>
          </a:xfrm>
        </p:spPr>
        <p:txBody>
          <a:bodyPr/>
          <a:lstStyle/>
          <a:p>
            <a:pPr>
              <a:defRPr/>
            </a:pPr>
            <a:r>
              <a:rPr lang="en-US" dirty="0"/>
              <a:t>Chi Hay Tong</a:t>
            </a:r>
          </a:p>
        </p:txBody>
      </p:sp>
      <p:sp>
        <p:nvSpPr>
          <p:cNvPr id="7" name="Footer Placeholder 5"/>
          <p:cNvSpPr>
            <a:spLocks noGrp="1"/>
          </p:cNvSpPr>
          <p:nvPr>
            <p:ph type="ftr" sz="quarter" idx="3"/>
          </p:nvPr>
        </p:nvSpPr>
        <p:spPr>
          <a:xfrm>
            <a:off x="2500313" y="6492875"/>
            <a:ext cx="4143375" cy="365125"/>
          </a:xfrm>
        </p:spPr>
        <p:txBody>
          <a:bodyPr/>
          <a:lstStyle/>
          <a:p>
            <a:pPr>
              <a:defRPr/>
            </a:pPr>
            <a:r>
              <a:rPr lang="en-CA" dirty="0" smtClean="0"/>
              <a:t>CRV 2010 SLAM Camp: Outlier Rejection Tutorial</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70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152400"/>
            <a:ext cx="8229600" cy="990600"/>
          </a:xfrm>
        </p:spPr>
        <p:txBody>
          <a:bodyPr/>
          <a:lstStyle/>
          <a:p>
            <a:r>
              <a:rPr lang="en-US" sz="1600" dirty="0" smtClean="0"/>
              <a:t>Open Problems </a:t>
            </a:r>
            <a:r>
              <a:rPr lang="en-CA" dirty="0" smtClean="0"/>
              <a:t>| </a:t>
            </a:r>
            <a:r>
              <a:rPr lang="en-CA" sz="2400" dirty="0" smtClean="0"/>
              <a:t>Batch Outlier </a:t>
            </a:r>
            <a:r>
              <a:rPr lang="en-CA" sz="2400" dirty="0"/>
              <a:t>Rejection </a:t>
            </a:r>
            <a:r>
              <a:rPr lang="en-CA" sz="2400" dirty="0" smtClean="0"/>
              <a:t>(Flyby)</a:t>
            </a:r>
            <a:endParaRPr lang="en-US" dirty="0"/>
          </a:p>
        </p:txBody>
      </p:sp>
      <p:pic>
        <p:nvPicPr>
          <p:cNvPr id="8" name="Flyby - run 11 OR.avi">
            <a:hlinkClick r:id="" action="ppaction://media"/>
          </p:cNvPr>
          <p:cNvPicPr/>
          <p:nvPr>
            <p:ph sz="quarter" idx="1"/>
            <a:videoFile r:link="rId1"/>
          </p:nvPr>
        </p:nvPicPr>
        <p:blipFill>
          <a:blip r:embed="rId4"/>
          <a:srcRect/>
          <a:stretch>
            <a:fillRect/>
          </a:stretch>
        </p:blipFill>
        <p:spPr>
          <a:xfrm>
            <a:off x="1557338" y="1219200"/>
            <a:ext cx="5929312" cy="5189538"/>
          </a:xfrm>
          <a:noFill/>
          <a:ln/>
        </p:spPr>
      </p:pic>
      <p:sp>
        <p:nvSpPr>
          <p:cNvPr id="9" name="Date Placeholder 3"/>
          <p:cNvSpPr>
            <a:spLocks noGrp="1"/>
          </p:cNvSpPr>
          <p:nvPr>
            <p:ph type="dt" sz="quarter" idx="10"/>
          </p:nvPr>
        </p:nvSpPr>
        <p:spPr>
          <a:xfrm>
            <a:off x="7286625" y="6492875"/>
            <a:ext cx="1860550" cy="365125"/>
          </a:xfrm>
        </p:spPr>
        <p:txBody>
          <a:bodyPr/>
          <a:lstStyle/>
          <a:p>
            <a:fld id="{694BC2B5-8630-0441-902C-668D10FD929B}" type="datetime4">
              <a:rPr lang="en-CA"/>
              <a:pPr/>
              <a:t>May 27, 2010</a:t>
            </a:fld>
            <a:endParaRPr lang="en-US"/>
          </a:p>
        </p:txBody>
      </p:sp>
      <p:sp>
        <p:nvSpPr>
          <p:cNvPr id="11" name="Slide Number Placeholder 5"/>
          <p:cNvSpPr>
            <a:spLocks noGrp="1"/>
          </p:cNvSpPr>
          <p:nvPr>
            <p:ph type="sldNum" sz="quarter" idx="12"/>
          </p:nvPr>
        </p:nvSpPr>
        <p:spPr>
          <a:xfrm>
            <a:off x="357188" y="6492875"/>
            <a:ext cx="1981200" cy="365125"/>
          </a:xfrm>
        </p:spPr>
        <p:txBody>
          <a:bodyPr/>
          <a:lstStyle/>
          <a:p>
            <a:pPr>
              <a:defRPr/>
            </a:pPr>
            <a:r>
              <a:rPr lang="en-US" dirty="0"/>
              <a:t>Chi Hay Tong</a:t>
            </a:r>
          </a:p>
        </p:txBody>
      </p:sp>
      <p:sp>
        <p:nvSpPr>
          <p:cNvPr id="7" name="Footer Placeholder 5"/>
          <p:cNvSpPr>
            <a:spLocks noGrp="1"/>
          </p:cNvSpPr>
          <p:nvPr>
            <p:ph type="ftr" sz="quarter" idx="3"/>
          </p:nvPr>
        </p:nvSpPr>
        <p:spPr>
          <a:xfrm>
            <a:off x="2500313" y="6492875"/>
            <a:ext cx="4143375" cy="365125"/>
          </a:xfrm>
        </p:spPr>
        <p:txBody>
          <a:bodyPr/>
          <a:lstStyle/>
          <a:p>
            <a:pPr>
              <a:defRPr/>
            </a:pPr>
            <a:r>
              <a:rPr lang="en-CA" dirty="0" smtClean="0"/>
              <a:t>CRV 2010 SLAM Camp: Outlier Rejection Tutorial</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2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smtClean="0"/>
              <a:t>Chi Hay Tong</a:t>
            </a:r>
            <a:endParaRPr lang="en-US"/>
          </a:p>
        </p:txBody>
      </p:sp>
      <p:sp>
        <p:nvSpPr>
          <p:cNvPr id="6" name="Footer Placeholder 5"/>
          <p:cNvSpPr>
            <a:spLocks noGrp="1"/>
          </p:cNvSpPr>
          <p:nvPr>
            <p:ph type="ftr" sz="quarter" idx="3"/>
          </p:nvPr>
        </p:nvSpPr>
        <p:spPr/>
        <p:txBody>
          <a:bodyPr/>
          <a:lstStyle/>
          <a:p>
            <a:pPr>
              <a:defRPr/>
            </a:pPr>
            <a:r>
              <a:rPr lang="en-CA" smtClean="0"/>
              <a:t>CRV 2010 SLAM Camp: Outlier Rejection Tutorial</a:t>
            </a:r>
            <a:endParaRPr lang="en-CA" dirty="0"/>
          </a:p>
        </p:txBody>
      </p:sp>
      <p:sp>
        <p:nvSpPr>
          <p:cNvPr id="7" name="Content Placeholder 6"/>
          <p:cNvSpPr>
            <a:spLocks noGrp="1"/>
          </p:cNvSpPr>
          <p:nvPr>
            <p:ph sz="quarter" idx="1"/>
          </p:nvPr>
        </p:nvSpPr>
        <p:spPr>
          <a:xfrm>
            <a:off x="457200" y="4288018"/>
            <a:ext cx="8229600" cy="1868942"/>
          </a:xfrm>
        </p:spPr>
        <p:txBody>
          <a:bodyPr/>
          <a:lstStyle/>
          <a:p>
            <a:r>
              <a:rPr lang="en-US" dirty="0" smtClean="0"/>
              <a:t>Contact Information</a:t>
            </a:r>
          </a:p>
          <a:p>
            <a:pPr lvl="1"/>
            <a:r>
              <a:rPr lang="en-US" dirty="0" smtClean="0"/>
              <a:t>Chi Hay </a:t>
            </a:r>
            <a:r>
              <a:rPr lang="en-US" dirty="0" smtClean="0"/>
              <a:t>Tong</a:t>
            </a:r>
          </a:p>
          <a:p>
            <a:pPr lvl="1"/>
            <a:r>
              <a:rPr lang="en-US" dirty="0" smtClean="0"/>
              <a:t>http</a:t>
            </a:r>
            <a:r>
              <a:rPr lang="en-US" dirty="0" smtClean="0"/>
              <a:t>://</a:t>
            </a:r>
            <a:r>
              <a:rPr lang="en-US" dirty="0" err="1" smtClean="0"/>
              <a:t>asrl.utias.utoronto.ca/~cht</a:t>
            </a:r>
            <a:r>
              <a:rPr lang="en-US" dirty="0" smtClean="0"/>
              <a:t>/</a:t>
            </a:r>
          </a:p>
          <a:p>
            <a:pPr lvl="1"/>
            <a:r>
              <a:rPr lang="en-US" dirty="0" err="1" smtClean="0"/>
              <a:t>chihay.tong@utoronto.ca</a:t>
            </a:r>
            <a:endParaRPr lang="en-US" dirty="0" smtClean="0"/>
          </a:p>
        </p:txBody>
      </p:sp>
      <p:pic>
        <p:nvPicPr>
          <p:cNvPr id="8" name="Picture 7" descr="run11pc_MEst_ba.jpg"/>
          <p:cNvPicPr>
            <a:picLocks noChangeAspect="1"/>
          </p:cNvPicPr>
          <p:nvPr/>
        </p:nvPicPr>
        <p:blipFill>
          <a:blip r:embed="rId2"/>
          <a:stretch>
            <a:fillRect/>
          </a:stretch>
        </p:blipFill>
        <p:spPr>
          <a:xfrm>
            <a:off x="3396921" y="1332934"/>
            <a:ext cx="2350158" cy="284191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References </a:t>
            </a:r>
            <a:r>
              <a:rPr lang="en-US" dirty="0" smtClean="0"/>
              <a:t>| Feature Descriptors</a:t>
            </a:r>
            <a:endParaRPr lang="en-US" dirty="0"/>
          </a:p>
        </p:txBody>
      </p:sp>
      <p:sp>
        <p:nvSpPr>
          <p:cNvPr id="3" name="Content Placeholder 2"/>
          <p:cNvSpPr>
            <a:spLocks noGrp="1"/>
          </p:cNvSpPr>
          <p:nvPr>
            <p:ph sz="quarter" idx="1"/>
          </p:nvPr>
        </p:nvSpPr>
        <p:spPr/>
        <p:txBody>
          <a:bodyPr/>
          <a:lstStyle/>
          <a:p>
            <a:r>
              <a:rPr lang="en-US" sz="1600" dirty="0" smtClean="0"/>
              <a:t>[Lowe, 2004]</a:t>
            </a:r>
          </a:p>
          <a:p>
            <a:pPr lvl="1"/>
            <a:r>
              <a:rPr lang="en-US" sz="1400" dirty="0" smtClean="0"/>
              <a:t>D. G. Lowe. </a:t>
            </a:r>
            <a:r>
              <a:rPr lang="en-US" sz="1400" i="1" dirty="0" smtClean="0"/>
              <a:t>Distinctive Image Features from Scale-Invariant </a:t>
            </a:r>
            <a:r>
              <a:rPr lang="en-US" sz="1400" i="1" dirty="0" err="1" smtClean="0"/>
              <a:t>Keypoints</a:t>
            </a:r>
            <a:r>
              <a:rPr lang="en-US" sz="1400" dirty="0" smtClean="0"/>
              <a:t>. International Journal of Computer Vision, 60, 2, pp. 91-110, 2004.</a:t>
            </a:r>
          </a:p>
          <a:p>
            <a:r>
              <a:rPr lang="en-US" sz="1600" dirty="0" smtClean="0"/>
              <a:t>[Bay et al., 2006]</a:t>
            </a:r>
          </a:p>
          <a:p>
            <a:pPr lvl="1"/>
            <a:r>
              <a:rPr lang="en-US" sz="1400" dirty="0" smtClean="0"/>
              <a:t>H. Bay, A. </a:t>
            </a:r>
            <a:r>
              <a:rPr lang="en-US" sz="1400" dirty="0" err="1" smtClean="0"/>
              <a:t>Ess</a:t>
            </a:r>
            <a:r>
              <a:rPr lang="en-US" sz="1400" dirty="0" smtClean="0"/>
              <a:t>, T. </a:t>
            </a:r>
            <a:r>
              <a:rPr lang="en-US" sz="1400" dirty="0" err="1" smtClean="0"/>
              <a:t>Tuytelaars</a:t>
            </a:r>
            <a:r>
              <a:rPr lang="en-US" sz="1400" dirty="0" smtClean="0"/>
              <a:t>, L. Van </a:t>
            </a:r>
            <a:r>
              <a:rPr lang="en-US" sz="1400" dirty="0" err="1" smtClean="0"/>
              <a:t>Gool</a:t>
            </a:r>
            <a:r>
              <a:rPr lang="en-US" sz="1400" dirty="0" smtClean="0"/>
              <a:t>. </a:t>
            </a:r>
            <a:r>
              <a:rPr lang="en-US" sz="1400" i="1" dirty="0" smtClean="0"/>
              <a:t>SURF: Speeded Up Robust Features.</a:t>
            </a:r>
            <a:r>
              <a:rPr lang="en-US" sz="1400" dirty="0" smtClean="0"/>
              <a:t> Computer Vision and Image Understanding (CVIU), Vol. 110, No. 3, pp. 346--359, 2008</a:t>
            </a:r>
          </a:p>
          <a:p>
            <a:r>
              <a:rPr lang="en-US" sz="1600" dirty="0" smtClean="0"/>
              <a:t>[Johnson, 1997]</a:t>
            </a:r>
          </a:p>
          <a:p>
            <a:pPr lvl="1"/>
            <a:r>
              <a:rPr lang="en-US" sz="1400" dirty="0" smtClean="0"/>
              <a:t>A. Johnson. </a:t>
            </a:r>
            <a:r>
              <a:rPr lang="en-US" sz="1400" i="1" dirty="0" smtClean="0"/>
              <a:t>Spin Images:  A representation for 3-D surface matching</a:t>
            </a:r>
            <a:r>
              <a:rPr lang="en-US" sz="1400" dirty="0" smtClean="0"/>
              <a:t>. PhD thesis,  August 1997.</a:t>
            </a:r>
          </a:p>
          <a:p>
            <a:r>
              <a:rPr lang="en-US" sz="1600" dirty="0" smtClean="0"/>
              <a:t>[Sun et al., 2003]</a:t>
            </a:r>
          </a:p>
          <a:p>
            <a:pPr lvl="1"/>
            <a:r>
              <a:rPr lang="en-US" sz="1400" dirty="0" smtClean="0"/>
              <a:t>Y. Sun, J. Paik, A. </a:t>
            </a:r>
            <a:r>
              <a:rPr lang="en-US" sz="1400" dirty="0" err="1" smtClean="0"/>
              <a:t>Koschan</a:t>
            </a:r>
            <a:r>
              <a:rPr lang="en-US" sz="1400" dirty="0" smtClean="0"/>
              <a:t>, D. Page, and M. </a:t>
            </a:r>
            <a:r>
              <a:rPr lang="en-US" sz="1400" dirty="0" err="1" smtClean="0"/>
              <a:t>Abidi</a:t>
            </a:r>
            <a:r>
              <a:rPr lang="en-US" sz="1400" dirty="0" smtClean="0"/>
              <a:t>. </a:t>
            </a:r>
            <a:r>
              <a:rPr lang="en-US" sz="1400" i="1" dirty="0" smtClean="0"/>
              <a:t>Point Fingerprint: A new 2-D object representation scheme. </a:t>
            </a:r>
            <a:r>
              <a:rPr lang="en-US" sz="1400" dirty="0" smtClean="0"/>
              <a:t>IEEE Transactions On Systems, Man, And Cybernetics, 2003.</a:t>
            </a:r>
          </a:p>
          <a:p>
            <a:r>
              <a:rPr lang="en-US" sz="1600" dirty="0" smtClean="0"/>
              <a:t>[</a:t>
            </a:r>
            <a:r>
              <a:rPr lang="en-US" sz="1600" dirty="0" err="1" smtClean="0"/>
              <a:t>Taati</a:t>
            </a:r>
            <a:r>
              <a:rPr lang="en-US" sz="1600" dirty="0" smtClean="0"/>
              <a:t> et al., 2007]</a:t>
            </a:r>
          </a:p>
          <a:p>
            <a:pPr lvl="1"/>
            <a:r>
              <a:rPr lang="en-US" sz="1400" dirty="0" smtClean="0"/>
              <a:t>B. </a:t>
            </a:r>
            <a:r>
              <a:rPr lang="en-US" sz="1400" dirty="0" err="1" smtClean="0"/>
              <a:t>Taati</a:t>
            </a:r>
            <a:r>
              <a:rPr lang="en-US" sz="1400" dirty="0" smtClean="0"/>
              <a:t>, M. </a:t>
            </a:r>
            <a:r>
              <a:rPr lang="en-US" sz="1400" dirty="0" err="1" smtClean="0"/>
              <a:t>Bondy</a:t>
            </a:r>
            <a:r>
              <a:rPr lang="en-US" sz="1400" dirty="0" smtClean="0"/>
              <a:t>, P. </a:t>
            </a:r>
            <a:r>
              <a:rPr lang="en-US" sz="1400" dirty="0" err="1" smtClean="0"/>
              <a:t>Jasiobedzki</a:t>
            </a:r>
            <a:r>
              <a:rPr lang="en-US" sz="1400" dirty="0" smtClean="0"/>
              <a:t>, and M. Greenspan. </a:t>
            </a:r>
            <a:r>
              <a:rPr lang="en-US" sz="1400" i="1" dirty="0" smtClean="0"/>
              <a:t>Variable dimensional local shape descriptors for object recognition in range data. </a:t>
            </a:r>
            <a:r>
              <a:rPr lang="en-US" sz="1400" dirty="0" smtClean="0"/>
              <a:t>In IEEE </a:t>
            </a:r>
            <a:r>
              <a:rPr lang="en-US" sz="1400" dirty="0" err="1" smtClean="0"/>
              <a:t>Internation</a:t>
            </a:r>
            <a:r>
              <a:rPr lang="en-US" sz="1400" dirty="0" smtClean="0"/>
              <a:t> Conference on Computer Vision, 2007.</a:t>
            </a:r>
          </a:p>
          <a:p>
            <a:r>
              <a:rPr lang="en-US" sz="1600" dirty="0" smtClean="0"/>
              <a:t>[</a:t>
            </a:r>
            <a:r>
              <a:rPr lang="en-US" sz="1600" dirty="0" err="1" smtClean="0"/>
              <a:t>Bakambu</a:t>
            </a:r>
            <a:r>
              <a:rPr lang="en-US" sz="1600" dirty="0" smtClean="0"/>
              <a:t> et al., 2006]</a:t>
            </a:r>
          </a:p>
          <a:p>
            <a:pPr lvl="1"/>
            <a:r>
              <a:rPr lang="en-US" sz="1400" dirty="0" smtClean="0"/>
              <a:t>J.N. </a:t>
            </a:r>
            <a:r>
              <a:rPr lang="en-US" sz="1400" dirty="0" err="1" smtClean="0"/>
              <a:t>Bakambu</a:t>
            </a:r>
            <a:r>
              <a:rPr lang="en-US" sz="1400" dirty="0" smtClean="0"/>
              <a:t>, S. </a:t>
            </a:r>
            <a:r>
              <a:rPr lang="en-US" sz="1400" dirty="0" err="1" smtClean="0"/>
              <a:t>Gemme</a:t>
            </a:r>
            <a:r>
              <a:rPr lang="en-US" sz="1400" dirty="0" smtClean="0"/>
              <a:t>, and E. Dupuis</a:t>
            </a:r>
            <a:r>
              <a:rPr lang="en-US" sz="1400" i="1" dirty="0" smtClean="0"/>
              <a:t>. Rover localization through 3D terrain registration in natural environments. </a:t>
            </a:r>
            <a:r>
              <a:rPr lang="en-US" sz="1400" dirty="0" smtClean="0"/>
              <a:t>In Proc. IEEE/RSJ International Conference on Intelligent Robots and Systems, 2006.</a:t>
            </a:r>
            <a:endParaRPr lang="en-US" sz="1400" dirty="0"/>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smtClean="0"/>
              <a:t>Chi Hay Tong</a:t>
            </a:r>
            <a:endParaRPr lang="en-US"/>
          </a:p>
        </p:txBody>
      </p:sp>
      <p:sp>
        <p:nvSpPr>
          <p:cNvPr id="6" name="Footer Placeholder 5"/>
          <p:cNvSpPr>
            <a:spLocks noGrp="1"/>
          </p:cNvSpPr>
          <p:nvPr>
            <p:ph type="ftr" sz="quarter" idx="3"/>
          </p:nvPr>
        </p:nvSpPr>
        <p:spPr/>
        <p:txBody>
          <a:bodyPr/>
          <a:lstStyle/>
          <a:p>
            <a:pPr>
              <a:defRPr/>
            </a:pPr>
            <a:r>
              <a:rPr lang="en-CA" smtClean="0"/>
              <a:t>CRV 2010 SLAM Camp: Outlier Rejection Tutorial</a:t>
            </a:r>
            <a:endParaRPr lang="en-C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References </a:t>
            </a:r>
            <a:r>
              <a:rPr lang="en-US" dirty="0" smtClean="0"/>
              <a:t>| Descriptor-Free Methods</a:t>
            </a:r>
            <a:endParaRPr lang="en-US" dirty="0"/>
          </a:p>
        </p:txBody>
      </p:sp>
      <p:sp>
        <p:nvSpPr>
          <p:cNvPr id="3" name="Content Placeholder 2"/>
          <p:cNvSpPr>
            <a:spLocks noGrp="1"/>
          </p:cNvSpPr>
          <p:nvPr>
            <p:ph sz="quarter" idx="1"/>
          </p:nvPr>
        </p:nvSpPr>
        <p:spPr/>
        <p:txBody>
          <a:bodyPr/>
          <a:lstStyle/>
          <a:p>
            <a:r>
              <a:rPr lang="en-US" sz="1600" dirty="0" smtClean="0"/>
              <a:t>[Bar-Shalom and </a:t>
            </a:r>
            <a:r>
              <a:rPr lang="en-US" sz="1600" dirty="0" err="1" smtClean="0"/>
              <a:t>Fortmann</a:t>
            </a:r>
            <a:r>
              <a:rPr lang="en-US" sz="1600" dirty="0" smtClean="0"/>
              <a:t>, 1988]</a:t>
            </a:r>
          </a:p>
          <a:p>
            <a:pPr lvl="1"/>
            <a:r>
              <a:rPr lang="en-US" sz="1400" dirty="0" smtClean="0"/>
              <a:t>Y. Bar-Shalom and T.E. </a:t>
            </a:r>
            <a:r>
              <a:rPr lang="en-US" sz="1400" dirty="0" err="1" smtClean="0"/>
              <a:t>Fortmann</a:t>
            </a:r>
            <a:r>
              <a:rPr lang="en-US" sz="1400" dirty="0" smtClean="0"/>
              <a:t>. </a:t>
            </a:r>
            <a:r>
              <a:rPr lang="en-US" sz="1400" i="1" dirty="0" smtClean="0"/>
              <a:t>Tracking and Data Association</a:t>
            </a:r>
            <a:r>
              <a:rPr lang="en-US" sz="1400" dirty="0" smtClean="0"/>
              <a:t>. New York: Academic Press, 1988.</a:t>
            </a:r>
          </a:p>
          <a:p>
            <a:r>
              <a:rPr lang="en-US" sz="1600" dirty="0" smtClean="0"/>
              <a:t>[Bar-Shalom et al., 2002]</a:t>
            </a:r>
          </a:p>
          <a:p>
            <a:pPr lvl="1"/>
            <a:r>
              <a:rPr lang="en-US" sz="1400" dirty="0" smtClean="0"/>
              <a:t>Y. Bar-Shalom, T. </a:t>
            </a:r>
            <a:r>
              <a:rPr lang="en-US" sz="1400" dirty="0" err="1" smtClean="0"/>
              <a:t>Kirubarajan</a:t>
            </a:r>
            <a:r>
              <a:rPr lang="en-US" sz="1400" dirty="0" smtClean="0"/>
              <a:t>, and X. Li. </a:t>
            </a:r>
            <a:r>
              <a:rPr lang="en-US" sz="1400" i="1" dirty="0" smtClean="0"/>
              <a:t>Estimation with Applications to Tracking and Navigation</a:t>
            </a:r>
            <a:r>
              <a:rPr lang="en-US" sz="1400" dirty="0" smtClean="0"/>
              <a:t>. John Wiley &amp; Sons, Inc., 2002.</a:t>
            </a:r>
          </a:p>
          <a:p>
            <a:r>
              <a:rPr lang="en-US" sz="1600" dirty="0" smtClean="0"/>
              <a:t>[Chen et al., 1999]</a:t>
            </a:r>
          </a:p>
          <a:p>
            <a:pPr lvl="1"/>
            <a:r>
              <a:rPr lang="en-US" sz="1400" dirty="0" smtClean="0"/>
              <a:t>C. Chen, H. Hung, and J. Cheng. </a:t>
            </a:r>
            <a:r>
              <a:rPr lang="en-US" sz="1400" i="1" dirty="0" smtClean="0"/>
              <a:t>RANSAC-based DARCES: A new approach to fast automatic registration of partially overlapping range images</a:t>
            </a:r>
            <a:r>
              <a:rPr lang="en-US" sz="1400" dirty="0" smtClean="0"/>
              <a:t>. IEEE Transactions on Pattern Analysis and Machine Intelligence, 21:1229–1234, 1999.</a:t>
            </a:r>
          </a:p>
          <a:p>
            <a:r>
              <a:rPr lang="en-US" sz="1600" dirty="0" smtClean="0"/>
              <a:t>[</a:t>
            </a:r>
            <a:r>
              <a:rPr lang="en-US" sz="1600" dirty="0" err="1" smtClean="0"/>
              <a:t>Neira</a:t>
            </a:r>
            <a:r>
              <a:rPr lang="en-US" sz="1600" dirty="0" smtClean="0"/>
              <a:t> and </a:t>
            </a:r>
            <a:r>
              <a:rPr lang="en-US" sz="1600" dirty="0" err="1" smtClean="0"/>
              <a:t>Tardos</a:t>
            </a:r>
            <a:r>
              <a:rPr lang="en-US" sz="1600" dirty="0" smtClean="0"/>
              <a:t>, 2001]</a:t>
            </a:r>
          </a:p>
          <a:p>
            <a:pPr lvl="1"/>
            <a:r>
              <a:rPr lang="en-US" sz="1400" dirty="0" smtClean="0"/>
              <a:t>J. </a:t>
            </a:r>
            <a:r>
              <a:rPr lang="en-US" sz="1400" dirty="0" err="1" smtClean="0"/>
              <a:t>Neira</a:t>
            </a:r>
            <a:r>
              <a:rPr lang="en-US" sz="1400" dirty="0" smtClean="0"/>
              <a:t> and J.D. </a:t>
            </a:r>
            <a:r>
              <a:rPr lang="en-US" sz="1400" dirty="0" err="1" smtClean="0"/>
              <a:t>Tardos</a:t>
            </a:r>
            <a:r>
              <a:rPr lang="en-US" sz="1400" dirty="0" smtClean="0"/>
              <a:t>. </a:t>
            </a:r>
            <a:r>
              <a:rPr lang="en-US" sz="1400" i="1" dirty="0" smtClean="0"/>
              <a:t>Data association in stochastic mapping using the joint compatibility test</a:t>
            </a:r>
            <a:r>
              <a:rPr lang="en-US" sz="1400" dirty="0" smtClean="0"/>
              <a:t>. Robotics and Automation, IEEE Transactions on, 17(6):890–897, Dec 2001. ISSN 1042-296X.</a:t>
            </a:r>
          </a:p>
          <a:p>
            <a:r>
              <a:rPr lang="en-US" sz="1600" dirty="0" smtClean="0"/>
              <a:t>[Bailey, 2002]</a:t>
            </a:r>
          </a:p>
          <a:p>
            <a:pPr lvl="1"/>
            <a:r>
              <a:rPr lang="en-US" sz="1400" dirty="0" smtClean="0"/>
              <a:t>T. Bailey. </a:t>
            </a:r>
            <a:r>
              <a:rPr lang="en-US" sz="1400" i="1" dirty="0" smtClean="0"/>
              <a:t>Mobile Robot </a:t>
            </a:r>
            <a:r>
              <a:rPr lang="en-US" sz="1400" i="1" dirty="0" err="1" smtClean="0"/>
              <a:t>Localisation</a:t>
            </a:r>
            <a:r>
              <a:rPr lang="en-US" sz="1400" i="1" dirty="0" smtClean="0"/>
              <a:t> and Mapping in Extensive Outdoor Environments</a:t>
            </a:r>
            <a:r>
              <a:rPr lang="en-US" sz="1400" dirty="0" smtClean="0"/>
              <a:t>. PhD thesis, Australian Centre for Field Robotics, University of Sydney, 2002.</a:t>
            </a:r>
            <a:endParaRPr lang="en-US" sz="1400" dirty="0"/>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smtClean="0"/>
              <a:t>Chi Hay Tong</a:t>
            </a:r>
            <a:endParaRPr lang="en-US"/>
          </a:p>
        </p:txBody>
      </p:sp>
      <p:sp>
        <p:nvSpPr>
          <p:cNvPr id="6" name="Footer Placeholder 5"/>
          <p:cNvSpPr>
            <a:spLocks noGrp="1"/>
          </p:cNvSpPr>
          <p:nvPr>
            <p:ph type="ftr" sz="quarter" idx="3"/>
          </p:nvPr>
        </p:nvSpPr>
        <p:spPr/>
        <p:txBody>
          <a:bodyPr/>
          <a:lstStyle/>
          <a:p>
            <a:pPr>
              <a:defRPr/>
            </a:pPr>
            <a:r>
              <a:rPr lang="en-CA" smtClean="0"/>
              <a:t>CRV 2010 SLAM Camp: Outlier Rejection Tutorial</a:t>
            </a:r>
            <a:endParaRPr lang="en-C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References </a:t>
            </a:r>
            <a:r>
              <a:rPr lang="en-US" dirty="0" smtClean="0"/>
              <a:t>| Outlier Rejection</a:t>
            </a:r>
            <a:endParaRPr lang="en-US" dirty="0"/>
          </a:p>
        </p:txBody>
      </p:sp>
      <p:sp>
        <p:nvSpPr>
          <p:cNvPr id="3" name="Content Placeholder 2"/>
          <p:cNvSpPr>
            <a:spLocks noGrp="1"/>
          </p:cNvSpPr>
          <p:nvPr>
            <p:ph sz="quarter" idx="1"/>
          </p:nvPr>
        </p:nvSpPr>
        <p:spPr/>
        <p:txBody>
          <a:bodyPr/>
          <a:lstStyle/>
          <a:p>
            <a:r>
              <a:rPr lang="en-US" sz="1600" dirty="0" smtClean="0"/>
              <a:t>[</a:t>
            </a:r>
            <a:r>
              <a:rPr lang="en-US" sz="1600" dirty="0" err="1" smtClean="0"/>
              <a:t>Fischler</a:t>
            </a:r>
            <a:r>
              <a:rPr lang="en-US" sz="1600" dirty="0" smtClean="0"/>
              <a:t> and </a:t>
            </a:r>
            <a:r>
              <a:rPr lang="en-US" sz="1600" dirty="0" err="1" smtClean="0"/>
              <a:t>Bolles</a:t>
            </a:r>
            <a:r>
              <a:rPr lang="en-US" sz="1600" dirty="0" smtClean="0"/>
              <a:t>, 1981]</a:t>
            </a:r>
          </a:p>
          <a:p>
            <a:pPr lvl="1"/>
            <a:r>
              <a:rPr lang="en-US" sz="1400" dirty="0" smtClean="0"/>
              <a:t>M.A. </a:t>
            </a:r>
            <a:r>
              <a:rPr lang="en-US" sz="1400" dirty="0" err="1" smtClean="0"/>
              <a:t>Fischler</a:t>
            </a:r>
            <a:r>
              <a:rPr lang="en-US" sz="1400" dirty="0" smtClean="0"/>
              <a:t> and R.C. </a:t>
            </a:r>
            <a:r>
              <a:rPr lang="en-US" sz="1400" dirty="0" err="1" smtClean="0"/>
              <a:t>Bolles</a:t>
            </a:r>
            <a:r>
              <a:rPr lang="en-US" sz="1400" dirty="0" smtClean="0"/>
              <a:t>. </a:t>
            </a:r>
            <a:r>
              <a:rPr lang="en-US" sz="1400" i="1" dirty="0" smtClean="0"/>
              <a:t>Random sample consensus: a paradigm for model fitting with applications to image analysis and automated cartography</a:t>
            </a:r>
            <a:r>
              <a:rPr lang="en-US" sz="1400" dirty="0" smtClean="0"/>
              <a:t>. </a:t>
            </a:r>
            <a:r>
              <a:rPr lang="en-US" sz="1400" dirty="0" err="1" smtClean="0"/>
              <a:t>Commun</a:t>
            </a:r>
            <a:r>
              <a:rPr lang="en-US" sz="1400" dirty="0" smtClean="0"/>
              <a:t>. ACM, 24(6):381–395, 1981.</a:t>
            </a:r>
          </a:p>
          <a:p>
            <a:r>
              <a:rPr lang="en-US" sz="1600" dirty="0" smtClean="0"/>
              <a:t>[Zhang, 1997]</a:t>
            </a:r>
          </a:p>
          <a:p>
            <a:pPr lvl="1"/>
            <a:r>
              <a:rPr lang="en-US" sz="1400" dirty="0" smtClean="0"/>
              <a:t>Z. Zhang. </a:t>
            </a:r>
            <a:r>
              <a:rPr lang="en-US" sz="1400" i="1" dirty="0" smtClean="0"/>
              <a:t>Parameter estimation techniques: A tutorial with application to conic fitting</a:t>
            </a:r>
            <a:r>
              <a:rPr lang="en-US" sz="1400" dirty="0" smtClean="0"/>
              <a:t>. Image and Vision Computing Journal, 15, 1997.</a:t>
            </a:r>
            <a:endParaRPr lang="en-US" sz="1400" dirty="0"/>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smtClean="0"/>
              <a:t>Chi Hay Tong</a:t>
            </a:r>
            <a:endParaRPr lang="en-US"/>
          </a:p>
        </p:txBody>
      </p:sp>
      <p:sp>
        <p:nvSpPr>
          <p:cNvPr id="6" name="Footer Placeholder 5"/>
          <p:cNvSpPr>
            <a:spLocks noGrp="1"/>
          </p:cNvSpPr>
          <p:nvPr>
            <p:ph type="ftr" sz="quarter" idx="3"/>
          </p:nvPr>
        </p:nvSpPr>
        <p:spPr/>
        <p:txBody>
          <a:bodyPr/>
          <a:lstStyle/>
          <a:p>
            <a:pPr>
              <a:defRPr/>
            </a:pPr>
            <a:r>
              <a:rPr lang="en-CA" smtClean="0"/>
              <a:t>CRV 2010 SLAM Camp: Outlier Rejection Tutorial</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Title 6"/>
          <p:cNvSpPr>
            <a:spLocks noGrp="1"/>
          </p:cNvSpPr>
          <p:nvPr>
            <p:ph type="title" idx="4294967295"/>
          </p:nvPr>
        </p:nvSpPr>
        <p:spPr>
          <a:xfrm>
            <a:off x="457200" y="228600"/>
            <a:ext cx="8229600" cy="914400"/>
          </a:xfrm>
        </p:spPr>
        <p:txBody>
          <a:bodyPr/>
          <a:lstStyle/>
          <a:p>
            <a:r>
              <a:rPr lang="en-CA" sz="1600" dirty="0" smtClean="0"/>
              <a:t>Introduction </a:t>
            </a:r>
            <a:r>
              <a:rPr lang="en-CA" dirty="0"/>
              <a:t>|</a:t>
            </a:r>
            <a:r>
              <a:rPr lang="en-CA" dirty="0" smtClean="0"/>
              <a:t> SLAM Example</a:t>
            </a:r>
            <a:endParaRPr lang="en-US" dirty="0"/>
          </a:p>
        </p:txBody>
      </p:sp>
      <p:sp>
        <p:nvSpPr>
          <p:cNvPr id="5" name="Slide Number Placeholder 4"/>
          <p:cNvSpPr txBox="1">
            <a:spLocks noGrp="1"/>
          </p:cNvSpPr>
          <p:nvPr/>
        </p:nvSpPr>
        <p:spPr>
          <a:xfrm>
            <a:off x="357188" y="6492875"/>
            <a:ext cx="1981200" cy="365125"/>
          </a:xfrm>
          <a:prstGeom prst="rect">
            <a:avLst/>
          </a:prstGeom>
          <a:noFill/>
        </p:spPr>
        <p:txBody>
          <a:bodyPr/>
          <a:lstStyle/>
          <a:p>
            <a:pPr fontAlgn="auto">
              <a:spcBef>
                <a:spcPts val="0"/>
              </a:spcBef>
              <a:spcAft>
                <a:spcPts val="0"/>
              </a:spcAft>
              <a:defRPr/>
            </a:pPr>
            <a:r>
              <a:rPr lang="en-US" sz="1600">
                <a:solidFill>
                  <a:schemeClr val="bg1"/>
                </a:solidFill>
                <a:latin typeface="+mn-lt"/>
              </a:rPr>
              <a:t>Chi Hay Tong</a:t>
            </a:r>
          </a:p>
        </p:txBody>
      </p:sp>
      <p:sp>
        <p:nvSpPr>
          <p:cNvPr id="6" name="Footer Placeholder 5"/>
          <p:cNvSpPr txBox="1">
            <a:spLocks noGrp="1"/>
          </p:cNvSpPr>
          <p:nvPr/>
        </p:nvSpPr>
        <p:spPr>
          <a:xfrm>
            <a:off x="2500313" y="6492875"/>
            <a:ext cx="4143375" cy="365125"/>
          </a:xfrm>
          <a:prstGeom prst="rect">
            <a:avLst/>
          </a:prstGeom>
          <a:solidFill>
            <a:schemeClr val="accent2"/>
          </a:solidFill>
        </p:spPr>
        <p:txBody>
          <a:bodyPr/>
          <a:lstStyle/>
          <a:p>
            <a:pPr algn="ctr" fontAlgn="auto">
              <a:spcBef>
                <a:spcPts val="0"/>
              </a:spcBef>
              <a:spcAft>
                <a:spcPts val="0"/>
              </a:spcAft>
              <a:defRPr/>
            </a:pPr>
            <a:r>
              <a:rPr lang="en-US" sz="1400" dirty="0" smtClean="0">
                <a:solidFill>
                  <a:schemeClr val="tx2"/>
                </a:solidFill>
                <a:latin typeface="+mn-lt"/>
              </a:rPr>
              <a:t>CRV 2010 SLAM Camp: Outlier Rejection Tutorial</a:t>
            </a:r>
            <a:endParaRPr lang="en-US" sz="1400" dirty="0">
              <a:solidFill>
                <a:schemeClr val="tx2"/>
              </a:solidFill>
              <a:latin typeface="+mn-lt"/>
            </a:endParaRPr>
          </a:p>
        </p:txBody>
      </p:sp>
      <p:sp>
        <p:nvSpPr>
          <p:cNvPr id="95" name="Date Placeholder 3"/>
          <p:cNvSpPr>
            <a:spLocks noGrp="1"/>
          </p:cNvSpPr>
          <p:nvPr>
            <p:ph type="dt" sz="quarter" idx="10"/>
          </p:nvPr>
        </p:nvSpPr>
        <p:spPr>
          <a:xfrm>
            <a:off x="7286625" y="6492875"/>
            <a:ext cx="1860550" cy="365125"/>
          </a:xfrm>
        </p:spPr>
        <p:txBody>
          <a:bodyPr/>
          <a:lstStyle/>
          <a:p>
            <a:fld id="{694BC2B5-8630-0441-902C-668D10FD929B}" type="datetime4">
              <a:rPr lang="en-CA"/>
              <a:pPr/>
              <a:t>May 27, 2010</a:t>
            </a:fld>
            <a:endParaRPr lang="en-US"/>
          </a:p>
        </p:txBody>
      </p:sp>
      <p:sp>
        <p:nvSpPr>
          <p:cNvPr id="104" name="Oval 103"/>
          <p:cNvSpPr>
            <a:spLocks noChangeArrowheads="1"/>
          </p:cNvSpPr>
          <p:nvPr/>
        </p:nvSpPr>
        <p:spPr bwMode="auto">
          <a:xfrm>
            <a:off x="2199929" y="1648709"/>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105" name="Oval 104"/>
          <p:cNvSpPr>
            <a:spLocks noChangeArrowheads="1"/>
          </p:cNvSpPr>
          <p:nvPr/>
        </p:nvSpPr>
        <p:spPr bwMode="auto">
          <a:xfrm>
            <a:off x="678548" y="339661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106" name="Oval 105"/>
          <p:cNvSpPr>
            <a:spLocks noChangeArrowheads="1"/>
          </p:cNvSpPr>
          <p:nvPr/>
        </p:nvSpPr>
        <p:spPr bwMode="auto">
          <a:xfrm>
            <a:off x="3017199" y="3107390"/>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108" name="Oval 107"/>
          <p:cNvSpPr>
            <a:spLocks noChangeArrowheads="1"/>
          </p:cNvSpPr>
          <p:nvPr/>
        </p:nvSpPr>
        <p:spPr bwMode="auto">
          <a:xfrm>
            <a:off x="8008836" y="2151703"/>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109" name="Oval 108"/>
          <p:cNvSpPr>
            <a:spLocks noChangeArrowheads="1"/>
          </p:cNvSpPr>
          <p:nvPr/>
        </p:nvSpPr>
        <p:spPr bwMode="auto">
          <a:xfrm>
            <a:off x="6311428" y="3195414"/>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110" name="Oval 109"/>
          <p:cNvSpPr>
            <a:spLocks noChangeArrowheads="1"/>
          </p:cNvSpPr>
          <p:nvPr/>
        </p:nvSpPr>
        <p:spPr bwMode="auto">
          <a:xfrm>
            <a:off x="7518474" y="5169663"/>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111" name="Oval 110"/>
          <p:cNvSpPr>
            <a:spLocks noChangeArrowheads="1"/>
          </p:cNvSpPr>
          <p:nvPr/>
        </p:nvSpPr>
        <p:spPr bwMode="auto">
          <a:xfrm>
            <a:off x="3708736" y="4465472"/>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sp>
        <p:nvSpPr>
          <p:cNvPr id="112" name="Oval 111"/>
          <p:cNvSpPr>
            <a:spLocks noChangeArrowheads="1"/>
          </p:cNvSpPr>
          <p:nvPr/>
        </p:nvSpPr>
        <p:spPr bwMode="auto">
          <a:xfrm>
            <a:off x="351639" y="498104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cxnSp>
        <p:nvCxnSpPr>
          <p:cNvPr id="114" name="Straight Arrow Connector 113"/>
          <p:cNvCxnSpPr>
            <a:endCxn id="104" idx="3"/>
          </p:cNvCxnSpPr>
          <p:nvPr/>
        </p:nvCxnSpPr>
        <p:spPr>
          <a:xfrm flipV="1">
            <a:off x="1144179" y="1772015"/>
            <a:ext cx="1076906" cy="856125"/>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16" name="Straight Arrow Connector 115"/>
          <p:cNvCxnSpPr>
            <a:endCxn id="106" idx="2"/>
          </p:cNvCxnSpPr>
          <p:nvPr/>
        </p:nvCxnSpPr>
        <p:spPr>
          <a:xfrm>
            <a:off x="1144179" y="2640715"/>
            <a:ext cx="1873020" cy="538906"/>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19" name="Straight Arrow Connector 118"/>
          <p:cNvCxnSpPr>
            <a:endCxn id="105" idx="7"/>
          </p:cNvCxnSpPr>
          <p:nvPr/>
        </p:nvCxnSpPr>
        <p:spPr>
          <a:xfrm rot="5400000">
            <a:off x="590780" y="2889514"/>
            <a:ext cx="739327" cy="317178"/>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26" name="Straight Arrow Connector 125"/>
          <p:cNvCxnSpPr>
            <a:endCxn id="111" idx="2"/>
          </p:cNvCxnSpPr>
          <p:nvPr/>
        </p:nvCxnSpPr>
        <p:spPr>
          <a:xfrm>
            <a:off x="1119032" y="2678440"/>
            <a:ext cx="2589704" cy="1859263"/>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129" name="Oval 128"/>
          <p:cNvSpPr>
            <a:spLocks noChangeArrowheads="1"/>
          </p:cNvSpPr>
          <p:nvPr/>
        </p:nvSpPr>
        <p:spPr bwMode="auto">
          <a:xfrm>
            <a:off x="5168768" y="5762184"/>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a:solidFill>
                <a:schemeClr val="lt1"/>
              </a:solidFill>
              <a:latin typeface="+mn-lt"/>
            </a:endParaRPr>
          </a:p>
        </p:txBody>
      </p:sp>
      <p:cxnSp>
        <p:nvCxnSpPr>
          <p:cNvPr id="131" name="Straight Arrow Connector 130"/>
          <p:cNvCxnSpPr>
            <a:endCxn id="109" idx="6"/>
          </p:cNvCxnSpPr>
          <p:nvPr/>
        </p:nvCxnSpPr>
        <p:spPr>
          <a:xfrm rot="10800000" flipV="1">
            <a:off x="6455891" y="3181435"/>
            <a:ext cx="1151017" cy="86210"/>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32" name="Straight Arrow Connector 131"/>
          <p:cNvCxnSpPr>
            <a:endCxn id="110" idx="0"/>
          </p:cNvCxnSpPr>
          <p:nvPr/>
        </p:nvCxnSpPr>
        <p:spPr>
          <a:xfrm rot="5400000">
            <a:off x="6610975" y="4148588"/>
            <a:ext cx="2000806" cy="41345"/>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36" name="Straight Arrow Connector 135"/>
          <p:cNvCxnSpPr>
            <a:endCxn id="129" idx="7"/>
          </p:cNvCxnSpPr>
          <p:nvPr/>
        </p:nvCxnSpPr>
        <p:spPr>
          <a:xfrm rot="5400000">
            <a:off x="5142249" y="3318683"/>
            <a:ext cx="2614482" cy="2314832"/>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39" name="Straight Arrow Connector 138"/>
          <p:cNvCxnSpPr>
            <a:endCxn id="112" idx="7"/>
          </p:cNvCxnSpPr>
          <p:nvPr/>
        </p:nvCxnSpPr>
        <p:spPr>
          <a:xfrm rot="5400000">
            <a:off x="458758" y="4266483"/>
            <a:ext cx="751902" cy="719527"/>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42" name="Straight Arrow Connector 141"/>
          <p:cNvCxnSpPr>
            <a:endCxn id="105" idx="4"/>
          </p:cNvCxnSpPr>
          <p:nvPr/>
        </p:nvCxnSpPr>
        <p:spPr>
          <a:xfrm rot="16200000" flipV="1">
            <a:off x="624303" y="3667549"/>
            <a:ext cx="696646" cy="443693"/>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45" name="Straight Arrow Connector 144"/>
          <p:cNvCxnSpPr>
            <a:endCxn id="106" idx="3"/>
          </p:cNvCxnSpPr>
          <p:nvPr/>
        </p:nvCxnSpPr>
        <p:spPr>
          <a:xfrm flipV="1">
            <a:off x="1194472" y="3230696"/>
            <a:ext cx="1843883" cy="1007023"/>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48" name="Straight Arrow Connector 147"/>
          <p:cNvCxnSpPr>
            <a:endCxn id="108" idx="3"/>
          </p:cNvCxnSpPr>
          <p:nvPr/>
        </p:nvCxnSpPr>
        <p:spPr>
          <a:xfrm rot="5400000" flipH="1" flipV="1">
            <a:off x="7358950" y="2510393"/>
            <a:ext cx="906426" cy="435658"/>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51" name="Straight Arrow Connector 150"/>
          <p:cNvCxnSpPr>
            <a:endCxn id="111" idx="2"/>
          </p:cNvCxnSpPr>
          <p:nvPr/>
        </p:nvCxnSpPr>
        <p:spPr>
          <a:xfrm>
            <a:off x="1219619" y="4262869"/>
            <a:ext cx="2489117" cy="274834"/>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grpSp>
        <p:nvGrpSpPr>
          <p:cNvPr id="7" name="Group 7"/>
          <p:cNvGrpSpPr>
            <a:grpSpLocks/>
          </p:cNvGrpSpPr>
          <p:nvPr/>
        </p:nvGrpSpPr>
        <p:grpSpPr bwMode="auto">
          <a:xfrm>
            <a:off x="878910" y="2433085"/>
            <a:ext cx="500063" cy="436563"/>
            <a:chOff x="1571598" y="4857743"/>
            <a:chExt cx="428626" cy="375067"/>
          </a:xfrm>
        </p:grpSpPr>
        <p:sp>
          <p:nvSpPr>
            <p:cNvPr id="9" name="Rectangle 8"/>
            <p:cNvSpPr/>
            <p:nvPr/>
          </p:nvSpPr>
          <p:spPr>
            <a:xfrm>
              <a:off x="1571598" y="4910935"/>
              <a:ext cx="428626" cy="26868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1839660" y="4857743"/>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624666" y="4857743"/>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1624666" y="5179618"/>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1839660" y="5179618"/>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1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2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19"/>
                                        </p:tgtEl>
                                        <p:attrNameLst>
                                          <p:attrName>style.visibility</p:attrName>
                                        </p:attrNameLst>
                                      </p:cBhvr>
                                      <p:to>
                                        <p:strVal val="hidden"/>
                                      </p:to>
                                    </p:set>
                                  </p:childTnLst>
                                </p:cTn>
                              </p:par>
                            </p:childTnLst>
                          </p:cTn>
                        </p:par>
                        <p:par>
                          <p:cTn id="23" fill="hold">
                            <p:stCondLst>
                              <p:cond delay="0"/>
                            </p:stCondLst>
                            <p:childTnLst>
                              <p:par>
                                <p:cTn id="24" presetID="0" presetClass="path" presetSubtype="0" accel="50000" decel="50000" fill="hold" nodeType="afterEffect">
                                  <p:stCondLst>
                                    <p:cond delay="0"/>
                                  </p:stCondLst>
                                  <p:childTnLst>
                                    <p:animMotion origin="layout" path="M -3.7513E-7 -2.71485E-6 C 0.19139 -0.0586 0.38347 -0.11628 0.50261 -0.104 C 0.6214 -0.09126 0.67819 0.04656 0.71379 0.07714 " pathEditMode="relative" rAng="0" ptsTypes="aaA">
                                      <p:cBhvr>
                                        <p:cTn id="25" dur="3000" fill="hold"/>
                                        <p:tgtEl>
                                          <p:spTgt spid="7"/>
                                        </p:tgtEl>
                                        <p:attrNameLst>
                                          <p:attrName>ppt_x</p:attrName>
                                          <p:attrName>ppt_y</p:attrName>
                                        </p:attrNameLst>
                                      </p:cBhvr>
                                      <p:rCtr x="357" y="-20"/>
                                    </p:animMotion>
                                  </p:childTnLst>
                                </p:cTn>
                              </p:par>
                              <p:par>
                                <p:cTn id="26" presetID="8" presetClass="emph" presetSubtype="0" fill="hold" nodeType="withEffect">
                                  <p:stCondLst>
                                    <p:cond delay="0"/>
                                  </p:stCondLst>
                                  <p:childTnLst>
                                    <p:animRot by="-2700000">
                                      <p:cBhvr>
                                        <p:cTn id="27" dur="500" fill="hold"/>
                                        <p:tgtEl>
                                          <p:spTgt spid="7"/>
                                        </p:tgtEl>
                                        <p:attrNameLst>
                                          <p:attrName>r</p:attrName>
                                        </p:attrNameLst>
                                      </p:cBhvr>
                                    </p:animRot>
                                  </p:childTnLst>
                                </p:cTn>
                              </p:par>
                              <p:par>
                                <p:cTn id="28" presetID="8" presetClass="emph" presetSubtype="0" fill="hold" nodeType="withEffect">
                                  <p:stCondLst>
                                    <p:cond delay="0"/>
                                  </p:stCondLst>
                                  <p:childTnLst>
                                    <p:animRot by="5400000">
                                      <p:cBhvr>
                                        <p:cTn id="29" dur="3000" fill="hold"/>
                                        <p:tgtEl>
                                          <p:spTgt spid="7"/>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3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48"/>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3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3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132"/>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48"/>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31"/>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36"/>
                                        </p:tgtEl>
                                        <p:attrNameLst>
                                          <p:attrName>style.visibility</p:attrName>
                                        </p:attrNameLst>
                                      </p:cBhvr>
                                      <p:to>
                                        <p:strVal val="hidden"/>
                                      </p:to>
                                    </p:set>
                                  </p:childTnLst>
                                </p:cTn>
                              </p:par>
                            </p:childTnLst>
                          </p:cTn>
                        </p:par>
                        <p:par>
                          <p:cTn id="50" fill="hold">
                            <p:stCondLst>
                              <p:cond delay="0"/>
                            </p:stCondLst>
                            <p:childTnLst>
                              <p:par>
                                <p:cTn id="51" presetID="0" presetClass="path" presetSubtype="0" accel="50000" decel="50000" fill="hold" nodeType="afterEffect">
                                  <p:stCondLst>
                                    <p:cond delay="0"/>
                                  </p:stCondLst>
                                  <p:childTnLst>
                                    <p:animMotion origin="layout" path="M 0.71379 0.07714 C 0.66464 0.21474 0.61636 0.35256 0.49878 0.37827 C 0.38156 0.40422 0.19573 0.31758 0.01007 0.23165 " pathEditMode="relative" rAng="0" ptsTypes="aaA">
                                      <p:cBhvr>
                                        <p:cTn id="52" dur="3000" fill="hold"/>
                                        <p:tgtEl>
                                          <p:spTgt spid="7"/>
                                        </p:tgtEl>
                                        <p:attrNameLst>
                                          <p:attrName>ppt_x</p:attrName>
                                          <p:attrName>ppt_y</p:attrName>
                                        </p:attrNameLst>
                                      </p:cBhvr>
                                      <p:rCtr x="-352" y="164"/>
                                    </p:animMotion>
                                  </p:childTnLst>
                                </p:cTn>
                              </p:par>
                              <p:par>
                                <p:cTn id="53" presetID="8" presetClass="emph" presetSubtype="0" fill="hold" nodeType="withEffect">
                                  <p:stCondLst>
                                    <p:cond delay="0"/>
                                  </p:stCondLst>
                                  <p:childTnLst>
                                    <p:animRot by="12600000">
                                      <p:cBhvr>
                                        <p:cTn id="54" dur="3000" fill="hold"/>
                                        <p:tgtEl>
                                          <p:spTgt spid="7"/>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Introduction </a:t>
            </a:r>
            <a:r>
              <a:rPr lang="en-US" dirty="0" smtClean="0"/>
              <a:t>| Data Association Problem</a:t>
            </a:r>
            <a:endParaRPr lang="en-US" dirty="0"/>
          </a:p>
        </p:txBody>
      </p:sp>
      <p:sp>
        <p:nvSpPr>
          <p:cNvPr id="3" name="Content Placeholder 2"/>
          <p:cNvSpPr>
            <a:spLocks noGrp="1"/>
          </p:cNvSpPr>
          <p:nvPr>
            <p:ph sz="quarter" idx="1"/>
          </p:nvPr>
        </p:nvSpPr>
        <p:spPr/>
        <p:txBody>
          <a:bodyPr/>
          <a:lstStyle/>
          <a:p>
            <a:r>
              <a:rPr lang="en-US" dirty="0" smtClean="0"/>
              <a:t>How do we identify the landmarks?</a:t>
            </a:r>
          </a:p>
          <a:p>
            <a:pPr lvl="1"/>
            <a:r>
              <a:rPr lang="en-US" dirty="0" smtClean="0"/>
              <a:t>State-space measurement model:</a:t>
            </a:r>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dirty="0" smtClean="0"/>
              <a:t>Chi Hay Tong</a:t>
            </a:r>
            <a:endParaRPr lang="en-US" dirty="0"/>
          </a:p>
        </p:txBody>
      </p:sp>
      <p:sp>
        <p:nvSpPr>
          <p:cNvPr id="6" name="Footer Placeholder 5"/>
          <p:cNvSpPr>
            <a:spLocks noGrp="1"/>
          </p:cNvSpPr>
          <p:nvPr>
            <p:ph type="ftr" sz="quarter" idx="3"/>
          </p:nvPr>
        </p:nvSpPr>
        <p:spPr/>
        <p:txBody>
          <a:bodyPr/>
          <a:lstStyle/>
          <a:p>
            <a:pPr>
              <a:defRPr/>
            </a:pPr>
            <a:r>
              <a:rPr lang="en-CA" dirty="0" smtClean="0"/>
              <a:t>CRV 2010 SLAM Camp: Outlier Rejection Tutorial</a:t>
            </a:r>
            <a:endParaRPr lang="en-CA" dirty="0"/>
          </a:p>
        </p:txBody>
      </p:sp>
      <p:pic>
        <p:nvPicPr>
          <p:cNvPr id="8" name="Picture 7" descr="latex-image-1.pdf"/>
          <p:cNvPicPr>
            <a:picLocks noChangeAspect="1"/>
          </p:cNvPicPr>
          <p:nvPr/>
        </p:nvPicPr>
        <mc:AlternateContent xmlns:ma="http://schemas.microsoft.com/office/mac/drawingml/2008/main">
          <mc:Choice Requires="ma">
            <p:blipFill>
              <a:blip r:embed="rId3"/>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tretch>
                <a:fillRect/>
              </a:stretch>
            </p:blipFill>
          </mc:Fallback>
        </mc:AlternateContent>
        <p:spPr>
          <a:xfrm>
            <a:off x="2089150" y="2330199"/>
            <a:ext cx="4965700" cy="419100"/>
          </a:xfrm>
          <a:prstGeom prst="rect">
            <a:avLst/>
          </a:prstGeom>
        </p:spPr>
      </p:pic>
      <p:sp>
        <p:nvSpPr>
          <p:cNvPr id="14" name="Oval 13"/>
          <p:cNvSpPr>
            <a:spLocks noChangeArrowheads="1"/>
          </p:cNvSpPr>
          <p:nvPr/>
        </p:nvSpPr>
        <p:spPr bwMode="auto">
          <a:xfrm>
            <a:off x="8096850" y="493074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sp>
        <p:nvSpPr>
          <p:cNvPr id="18" name="Rectangle 17"/>
          <p:cNvSpPr/>
          <p:nvPr/>
        </p:nvSpPr>
        <p:spPr>
          <a:xfrm>
            <a:off x="579132" y="5923525"/>
            <a:ext cx="3027128" cy="369332"/>
          </a:xfrm>
          <a:prstGeom prst="rect">
            <a:avLst/>
          </a:prstGeom>
        </p:spPr>
        <p:txBody>
          <a:bodyPr wrap="none">
            <a:spAutoFit/>
          </a:bodyPr>
          <a:lstStyle/>
          <a:p>
            <a:pPr algn="ctr"/>
            <a:r>
              <a:rPr lang="en-US" dirty="0" smtClean="0">
                <a:solidFill>
                  <a:schemeClr val="tx2"/>
                </a:solidFill>
                <a:latin typeface="Gill Sans MT"/>
                <a:cs typeface="Gill Sans MT"/>
              </a:rPr>
              <a:t>Estimated rover pose and map</a:t>
            </a:r>
            <a:endParaRPr lang="en-US" dirty="0">
              <a:solidFill>
                <a:schemeClr val="tx2"/>
              </a:solidFill>
              <a:latin typeface="Gill Sans MT"/>
              <a:cs typeface="Gill Sans MT"/>
            </a:endParaRPr>
          </a:p>
        </p:txBody>
      </p:sp>
      <p:grpSp>
        <p:nvGrpSpPr>
          <p:cNvPr id="19" name="Group 7"/>
          <p:cNvGrpSpPr>
            <a:grpSpLocks/>
          </p:cNvGrpSpPr>
          <p:nvPr/>
        </p:nvGrpSpPr>
        <p:grpSpPr bwMode="auto">
          <a:xfrm rot="16200000">
            <a:off x="1696181" y="4269011"/>
            <a:ext cx="353284" cy="308423"/>
            <a:chOff x="1571598" y="4857743"/>
            <a:chExt cx="428626" cy="375067"/>
          </a:xfrm>
        </p:grpSpPr>
        <p:sp>
          <p:nvSpPr>
            <p:cNvPr id="20" name="Rectangle 19"/>
            <p:cNvSpPr/>
            <p:nvPr/>
          </p:nvSpPr>
          <p:spPr>
            <a:xfrm>
              <a:off x="1571598" y="4910935"/>
              <a:ext cx="428626" cy="26868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p:cNvSpPr/>
            <p:nvPr/>
          </p:nvSpPr>
          <p:spPr>
            <a:xfrm>
              <a:off x="1839660" y="4857743"/>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Rectangle 21"/>
            <p:cNvSpPr/>
            <p:nvPr/>
          </p:nvSpPr>
          <p:spPr>
            <a:xfrm>
              <a:off x="1624666" y="4857743"/>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Rectangle 22"/>
            <p:cNvSpPr/>
            <p:nvPr/>
          </p:nvSpPr>
          <p:spPr>
            <a:xfrm>
              <a:off x="1624666" y="5179618"/>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Rectangle 23"/>
            <p:cNvSpPr/>
            <p:nvPr/>
          </p:nvSpPr>
          <p:spPr>
            <a:xfrm>
              <a:off x="1839660" y="5179618"/>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32" name="Group 31"/>
          <p:cNvGrpSpPr/>
          <p:nvPr/>
        </p:nvGrpSpPr>
        <p:grpSpPr>
          <a:xfrm>
            <a:off x="867150" y="4063078"/>
            <a:ext cx="312319" cy="338466"/>
            <a:chOff x="867150" y="4201401"/>
            <a:chExt cx="312319" cy="338466"/>
          </a:xfrm>
        </p:grpSpPr>
        <p:sp>
          <p:nvSpPr>
            <p:cNvPr id="10" name="Oval 9"/>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sp>
          <p:nvSpPr>
            <p:cNvPr id="31" name="TextBox 30"/>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1</a:t>
              </a:r>
              <a:endParaRPr lang="en-US" sz="1200" dirty="0">
                <a:latin typeface="Gill Sans MT"/>
                <a:cs typeface="Gill Sans MT"/>
              </a:endParaRPr>
            </a:p>
          </p:txBody>
        </p:sp>
      </p:grpSp>
      <p:grpSp>
        <p:nvGrpSpPr>
          <p:cNvPr id="36" name="Group 35"/>
          <p:cNvGrpSpPr/>
          <p:nvPr/>
        </p:nvGrpSpPr>
        <p:grpSpPr>
          <a:xfrm>
            <a:off x="2528357" y="3398113"/>
            <a:ext cx="312319" cy="338466"/>
            <a:chOff x="867150" y="4201401"/>
            <a:chExt cx="312319" cy="338466"/>
          </a:xfrm>
        </p:grpSpPr>
        <p:sp>
          <p:nvSpPr>
            <p:cNvPr id="37" name="Oval 36"/>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sp>
          <p:nvSpPr>
            <p:cNvPr id="38" name="TextBox 37"/>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2</a:t>
              </a:r>
              <a:endParaRPr lang="en-US" sz="1200" dirty="0">
                <a:latin typeface="Gill Sans MT"/>
                <a:cs typeface="Gill Sans MT"/>
              </a:endParaRPr>
            </a:p>
          </p:txBody>
        </p:sp>
      </p:grpSp>
      <p:grpSp>
        <p:nvGrpSpPr>
          <p:cNvPr id="39" name="Group 38"/>
          <p:cNvGrpSpPr/>
          <p:nvPr/>
        </p:nvGrpSpPr>
        <p:grpSpPr>
          <a:xfrm>
            <a:off x="2580169" y="4116382"/>
            <a:ext cx="312319" cy="338466"/>
            <a:chOff x="867150" y="4201401"/>
            <a:chExt cx="312319" cy="338466"/>
          </a:xfrm>
        </p:grpSpPr>
        <p:sp>
          <p:nvSpPr>
            <p:cNvPr id="40" name="Oval 39"/>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sp>
          <p:nvSpPr>
            <p:cNvPr id="41" name="TextBox 40"/>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3</a:t>
              </a:r>
              <a:endParaRPr lang="en-US" sz="1200" dirty="0">
                <a:latin typeface="Gill Sans MT"/>
                <a:cs typeface="Gill Sans MT"/>
              </a:endParaRPr>
            </a:p>
          </p:txBody>
        </p:sp>
      </p:grpSp>
      <p:grpSp>
        <p:nvGrpSpPr>
          <p:cNvPr id="42" name="Group 41"/>
          <p:cNvGrpSpPr/>
          <p:nvPr/>
        </p:nvGrpSpPr>
        <p:grpSpPr>
          <a:xfrm>
            <a:off x="2341276" y="5160092"/>
            <a:ext cx="312319" cy="338466"/>
            <a:chOff x="867150" y="4201401"/>
            <a:chExt cx="312319" cy="338466"/>
          </a:xfrm>
        </p:grpSpPr>
        <p:sp>
          <p:nvSpPr>
            <p:cNvPr id="43" name="Oval 42"/>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sp>
          <p:nvSpPr>
            <p:cNvPr id="44" name="TextBox 43"/>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4</a:t>
              </a:r>
              <a:endParaRPr lang="en-US" sz="1200" dirty="0">
                <a:latin typeface="Gill Sans MT"/>
                <a:cs typeface="Gill Sans MT"/>
              </a:endParaRPr>
            </a:p>
          </p:txBody>
        </p:sp>
      </p:grpSp>
      <p:grpSp>
        <p:nvGrpSpPr>
          <p:cNvPr id="45" name="Group 44"/>
          <p:cNvGrpSpPr/>
          <p:nvPr/>
        </p:nvGrpSpPr>
        <p:grpSpPr>
          <a:xfrm>
            <a:off x="2957371" y="5248116"/>
            <a:ext cx="312319" cy="338466"/>
            <a:chOff x="867150" y="4201401"/>
            <a:chExt cx="312319" cy="338466"/>
          </a:xfrm>
        </p:grpSpPr>
        <p:sp>
          <p:nvSpPr>
            <p:cNvPr id="46" name="Oval 45"/>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sp>
          <p:nvSpPr>
            <p:cNvPr id="47" name="TextBox 46"/>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5</a:t>
              </a:r>
              <a:endParaRPr lang="en-US" sz="1200" dirty="0">
                <a:latin typeface="Gill Sans MT"/>
                <a:cs typeface="Gill Sans MT"/>
              </a:endParaRPr>
            </a:p>
          </p:txBody>
        </p:sp>
      </p:grpSp>
      <p:grpSp>
        <p:nvGrpSpPr>
          <p:cNvPr id="48" name="Group 47"/>
          <p:cNvGrpSpPr/>
          <p:nvPr/>
        </p:nvGrpSpPr>
        <p:grpSpPr>
          <a:xfrm>
            <a:off x="1046216" y="5210392"/>
            <a:ext cx="312319" cy="338466"/>
            <a:chOff x="867150" y="4201401"/>
            <a:chExt cx="312319" cy="338466"/>
          </a:xfrm>
        </p:grpSpPr>
        <p:sp>
          <p:nvSpPr>
            <p:cNvPr id="49" name="Oval 48"/>
            <p:cNvSpPr>
              <a:spLocks noChangeArrowheads="1"/>
            </p:cNvSpPr>
            <p:nvPr/>
          </p:nvSpPr>
          <p:spPr bwMode="auto">
            <a:xfrm>
              <a:off x="867150" y="4201401"/>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sp>
          <p:nvSpPr>
            <p:cNvPr id="50" name="TextBox 49"/>
            <p:cNvSpPr txBox="1"/>
            <p:nvPr/>
          </p:nvSpPr>
          <p:spPr>
            <a:xfrm>
              <a:off x="917859" y="4262868"/>
              <a:ext cx="261610" cy="276999"/>
            </a:xfrm>
            <a:prstGeom prst="rect">
              <a:avLst/>
            </a:prstGeom>
            <a:noFill/>
          </p:spPr>
          <p:txBody>
            <a:bodyPr wrap="none" rtlCol="0">
              <a:spAutoFit/>
            </a:bodyPr>
            <a:lstStyle/>
            <a:p>
              <a:r>
                <a:rPr lang="en-US" sz="1200" dirty="0" smtClean="0">
                  <a:latin typeface="Gill Sans MT"/>
                  <a:cs typeface="Gill Sans MT"/>
                </a:rPr>
                <a:t>6</a:t>
              </a:r>
              <a:endParaRPr lang="en-US" sz="1200" dirty="0">
                <a:latin typeface="Gill Sans MT"/>
                <a:cs typeface="Gill Sans MT"/>
              </a:endParaRPr>
            </a:p>
          </p:txBody>
        </p:sp>
      </p:grpSp>
      <p:sp>
        <p:nvSpPr>
          <p:cNvPr id="51" name="Rectangle 50"/>
          <p:cNvSpPr/>
          <p:nvPr/>
        </p:nvSpPr>
        <p:spPr>
          <a:xfrm>
            <a:off x="5327647" y="5923525"/>
            <a:ext cx="2310623" cy="369332"/>
          </a:xfrm>
          <a:prstGeom prst="rect">
            <a:avLst/>
          </a:prstGeom>
        </p:spPr>
        <p:txBody>
          <a:bodyPr wrap="none">
            <a:spAutoFit/>
          </a:bodyPr>
          <a:lstStyle/>
          <a:p>
            <a:pPr algn="ctr"/>
            <a:r>
              <a:rPr lang="en-US" dirty="0" smtClean="0">
                <a:solidFill>
                  <a:schemeClr val="tx2"/>
                </a:solidFill>
                <a:latin typeface="Gill Sans MT"/>
                <a:cs typeface="Gill Sans MT"/>
              </a:rPr>
              <a:t>Feature measurements</a:t>
            </a:r>
            <a:endParaRPr lang="en-US" dirty="0">
              <a:solidFill>
                <a:schemeClr val="tx2"/>
              </a:solidFill>
              <a:latin typeface="Gill Sans MT"/>
              <a:cs typeface="Gill Sans MT"/>
            </a:endParaRPr>
          </a:p>
        </p:txBody>
      </p:sp>
      <p:cxnSp>
        <p:nvCxnSpPr>
          <p:cNvPr id="52" name="Straight Arrow Connector 51"/>
          <p:cNvCxnSpPr>
            <a:endCxn id="14" idx="2"/>
          </p:cNvCxnSpPr>
          <p:nvPr/>
        </p:nvCxnSpPr>
        <p:spPr>
          <a:xfrm flipV="1">
            <a:off x="6311843" y="5002972"/>
            <a:ext cx="1785007" cy="1815"/>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53" name="Oval 52"/>
          <p:cNvSpPr>
            <a:spLocks noChangeArrowheads="1"/>
          </p:cNvSpPr>
          <p:nvPr/>
        </p:nvSpPr>
        <p:spPr bwMode="auto">
          <a:xfrm>
            <a:off x="5608837" y="5384937"/>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cxnSp>
        <p:nvCxnSpPr>
          <p:cNvPr id="54" name="Straight Arrow Connector 53"/>
          <p:cNvCxnSpPr>
            <a:endCxn id="53" idx="7"/>
          </p:cNvCxnSpPr>
          <p:nvPr/>
        </p:nvCxnSpPr>
        <p:spPr>
          <a:xfrm rot="10800000" flipV="1">
            <a:off x="5732143" y="5029933"/>
            <a:ext cx="629994" cy="376159"/>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57" name="Oval 56"/>
          <p:cNvSpPr>
            <a:spLocks noChangeArrowheads="1"/>
          </p:cNvSpPr>
          <p:nvPr/>
        </p:nvSpPr>
        <p:spPr bwMode="auto">
          <a:xfrm>
            <a:off x="5105901" y="3888532"/>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cxnSp>
        <p:nvCxnSpPr>
          <p:cNvPr id="58" name="Straight Arrow Connector 57"/>
          <p:cNvCxnSpPr>
            <a:endCxn id="57" idx="5"/>
          </p:cNvCxnSpPr>
          <p:nvPr/>
        </p:nvCxnSpPr>
        <p:spPr>
          <a:xfrm rot="10800000">
            <a:off x="5229207" y="4011838"/>
            <a:ext cx="1082636" cy="1043248"/>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65" name="Oval 64"/>
          <p:cNvSpPr>
            <a:spLocks noChangeArrowheads="1"/>
          </p:cNvSpPr>
          <p:nvPr/>
        </p:nvSpPr>
        <p:spPr bwMode="auto">
          <a:xfrm>
            <a:off x="7532566" y="3134042"/>
            <a:ext cx="144462" cy="144462"/>
          </a:xfrm>
          <a:prstGeom prst="ellipse">
            <a:avLst/>
          </a:prstGeom>
          <a:solidFill>
            <a:srgbClr val="99CC00">
              <a:alpha val="89999"/>
            </a:srgbClr>
          </a:solidFill>
          <a:ln w="19050">
            <a:solidFill>
              <a:srgbClr val="333300"/>
            </a:solidFill>
            <a:round/>
            <a:headEnd/>
            <a:tailEnd/>
          </a:ln>
        </p:spPr>
        <p:txBody>
          <a:bodyPr anchor="ctr">
            <a:prstTxWarp prst="textNoShape">
              <a:avLst/>
            </a:prstTxWarp>
          </a:bodyPr>
          <a:lstStyle/>
          <a:p>
            <a:pPr algn="ctr">
              <a:defRPr/>
            </a:pPr>
            <a:endParaRPr lang="en-US" dirty="0">
              <a:solidFill>
                <a:schemeClr val="lt1"/>
              </a:solidFill>
              <a:latin typeface="+mn-lt"/>
            </a:endParaRPr>
          </a:p>
        </p:txBody>
      </p:sp>
      <p:cxnSp>
        <p:nvCxnSpPr>
          <p:cNvPr id="66" name="Straight Arrow Connector 65"/>
          <p:cNvCxnSpPr>
            <a:endCxn id="65" idx="3"/>
          </p:cNvCxnSpPr>
          <p:nvPr/>
        </p:nvCxnSpPr>
        <p:spPr>
          <a:xfrm rot="5400000" flipH="1" flipV="1">
            <a:off x="6040203" y="3516415"/>
            <a:ext cx="1772586" cy="1254452"/>
          </a:xfrm>
          <a:prstGeom prst="straightConnector1">
            <a:avLst/>
          </a:prstGeom>
          <a:ln w="38100" cap="flat" cmpd="sng" algn="ctr">
            <a:solidFill>
              <a:schemeClr val="accent3"/>
            </a:solidFill>
            <a:prstDash val="solid"/>
            <a:round/>
            <a:headEnd type="none" w="med" len="med"/>
            <a:tailEnd type="triangle" w="med" len="med"/>
          </a:ln>
        </p:spPr>
        <p:style>
          <a:lnRef idx="1">
            <a:schemeClr val="accent3"/>
          </a:lnRef>
          <a:fillRef idx="0">
            <a:schemeClr val="accent3"/>
          </a:fillRef>
          <a:effectRef idx="0">
            <a:schemeClr val="accent3"/>
          </a:effectRef>
          <a:fontRef idx="minor">
            <a:schemeClr val="tx1"/>
          </a:fontRef>
        </p:style>
      </p:cxnSp>
      <p:grpSp>
        <p:nvGrpSpPr>
          <p:cNvPr id="25" name="Group 7"/>
          <p:cNvGrpSpPr>
            <a:grpSpLocks/>
          </p:cNvGrpSpPr>
          <p:nvPr/>
        </p:nvGrpSpPr>
        <p:grpSpPr bwMode="auto">
          <a:xfrm>
            <a:off x="6048093" y="4786080"/>
            <a:ext cx="552996" cy="482775"/>
            <a:chOff x="1571598" y="4857743"/>
            <a:chExt cx="428626" cy="375067"/>
          </a:xfrm>
        </p:grpSpPr>
        <p:sp>
          <p:nvSpPr>
            <p:cNvPr id="26" name="Rectangle 25"/>
            <p:cNvSpPr/>
            <p:nvPr/>
          </p:nvSpPr>
          <p:spPr>
            <a:xfrm>
              <a:off x="1571598" y="4910935"/>
              <a:ext cx="428626" cy="26868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Rectangle 26"/>
            <p:cNvSpPr/>
            <p:nvPr/>
          </p:nvSpPr>
          <p:spPr>
            <a:xfrm>
              <a:off x="1839660" y="4857743"/>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Rectangle 27"/>
            <p:cNvSpPr/>
            <p:nvPr/>
          </p:nvSpPr>
          <p:spPr>
            <a:xfrm>
              <a:off x="1624666" y="4857743"/>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Rectangle 28"/>
            <p:cNvSpPr/>
            <p:nvPr/>
          </p:nvSpPr>
          <p:spPr>
            <a:xfrm>
              <a:off x="1624666" y="5179618"/>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Rectangle 29"/>
            <p:cNvSpPr/>
            <p:nvPr/>
          </p:nvSpPr>
          <p:spPr>
            <a:xfrm>
              <a:off x="1839660" y="5179618"/>
              <a:ext cx="107496" cy="5319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5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8"/>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51" grpId="1"/>
      <p:bldP spid="53" grpId="0" animBg="1"/>
      <p:bldP spid="57" grpId="0" animBg="1"/>
      <p:bldP spid="65"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50000"/>
                  </a:schemeClr>
                </a:solidFill>
              </a:rPr>
              <a:t>Introduction</a:t>
            </a:r>
          </a:p>
          <a:p>
            <a:r>
              <a:rPr lang="en-US" dirty="0" smtClean="0">
                <a:solidFill>
                  <a:srgbClr val="000000"/>
                </a:solidFill>
              </a:rPr>
              <a:t>Data Association Techniques</a:t>
            </a:r>
          </a:p>
          <a:p>
            <a:pPr lvl="1"/>
            <a:r>
              <a:rPr lang="en-US" dirty="0" smtClean="0"/>
              <a:t>Feature Descriptors</a:t>
            </a:r>
          </a:p>
          <a:p>
            <a:pPr lvl="1"/>
            <a:r>
              <a:rPr lang="en-US" dirty="0" smtClean="0">
                <a:solidFill>
                  <a:srgbClr val="7F7F7F"/>
                </a:solidFill>
              </a:rPr>
              <a:t>Descriptor-Free Methods</a:t>
            </a:r>
          </a:p>
          <a:p>
            <a:r>
              <a:rPr lang="en-US" dirty="0" smtClean="0">
                <a:solidFill>
                  <a:schemeClr val="bg1">
                    <a:lumMod val="50000"/>
                  </a:schemeClr>
                </a:solidFill>
              </a:rPr>
              <a:t>Outlier Rejection</a:t>
            </a:r>
          </a:p>
          <a:p>
            <a:r>
              <a:rPr lang="en-US" dirty="0" smtClean="0">
                <a:solidFill>
                  <a:schemeClr val="bg1">
                    <a:lumMod val="50000"/>
                  </a:schemeClr>
                </a:solidFill>
              </a:rPr>
              <a:t>Summary</a:t>
            </a:r>
          </a:p>
          <a:p>
            <a:r>
              <a:rPr lang="en-US" dirty="0" smtClean="0">
                <a:solidFill>
                  <a:schemeClr val="bg1">
                    <a:lumMod val="50000"/>
                  </a:schemeClr>
                </a:solidFill>
              </a:rPr>
              <a:t>Open Problems</a:t>
            </a:r>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smtClean="0"/>
              <a:t>Chi Hay Tong</a:t>
            </a:r>
            <a:endParaRPr lang="en-US"/>
          </a:p>
        </p:txBody>
      </p:sp>
      <p:sp>
        <p:nvSpPr>
          <p:cNvPr id="6" name="Footer Placeholder 5"/>
          <p:cNvSpPr>
            <a:spLocks noGrp="1"/>
          </p:cNvSpPr>
          <p:nvPr>
            <p:ph type="ftr" sz="quarter" idx="3"/>
          </p:nvPr>
        </p:nvSpPr>
        <p:spPr/>
        <p:txBody>
          <a:bodyPr/>
          <a:lstStyle/>
          <a:p>
            <a:pPr>
              <a:defRPr/>
            </a:pPr>
            <a:r>
              <a:rPr lang="en-CA" smtClean="0"/>
              <a:t>CRV 2010 SLAM Camp: Outlier Rejection Tutorial</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Feature Descriptors </a:t>
            </a:r>
            <a:r>
              <a:rPr lang="en-US" dirty="0" smtClean="0"/>
              <a:t>| </a:t>
            </a:r>
            <a:r>
              <a:rPr lang="en-US" sz="2800" dirty="0" smtClean="0"/>
              <a:t>Image Feature Example</a:t>
            </a:r>
            <a:endParaRPr lang="en-US" dirty="0"/>
          </a:p>
        </p:txBody>
      </p:sp>
      <p:pic>
        <p:nvPicPr>
          <p:cNvPr id="8" name="Content Placeholder 7" descr="devon_gpusurf.pdf"/>
          <p:cNvPicPr>
            <a:picLocks noGrp="1" noChangeAspect="1"/>
          </p:cNvPicPr>
          <p:nvPr>
            <p:ph sz="quarter" idx="1"/>
          </p:nvPr>
        </p:nvPicPr>
        <p:blipFill>
          <a:blip r:embed="rId3"/>
          <a:stretch>
            <a:fillRect/>
          </a:stretch>
        </p:blipFill>
        <p:spPr>
          <a:xfrm>
            <a:off x="1280160" y="1219200"/>
            <a:ext cx="6583680" cy="4937760"/>
          </a:xfrm>
        </p:spPr>
      </p:pic>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smtClean="0"/>
              <a:t>Chi Hay Tong</a:t>
            </a:r>
            <a:endParaRPr lang="en-US"/>
          </a:p>
        </p:txBody>
      </p:sp>
      <p:sp>
        <p:nvSpPr>
          <p:cNvPr id="6" name="Footer Placeholder 5"/>
          <p:cNvSpPr>
            <a:spLocks noGrp="1"/>
          </p:cNvSpPr>
          <p:nvPr>
            <p:ph type="ftr" sz="quarter" idx="3"/>
          </p:nvPr>
        </p:nvSpPr>
        <p:spPr/>
        <p:txBody>
          <a:bodyPr/>
          <a:lstStyle/>
          <a:p>
            <a:pPr>
              <a:defRPr/>
            </a:pPr>
            <a:r>
              <a:rPr lang="en-CA" smtClean="0"/>
              <a:t>CRV 2010 SLAM Camp: Outlier Rejection Tutorial</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7" descr="devon_gpusurf.pdf"/>
          <p:cNvPicPr>
            <a:picLocks noGrp="1" noChangeAspect="1"/>
          </p:cNvPicPr>
          <p:nvPr>
            <p:ph sz="quarter" idx="1"/>
          </p:nvPr>
        </p:nvPicPr>
        <mc:AlternateContent xmlns:ma="http://schemas.microsoft.com/office/mac/drawingml/2008/main">
          <mc:Choice Requires="ma">
            <p:blipFill>
              <a:blip r:embed="rId3"/>
              <a:srcRect l="-12601" r="-12601"/>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l="-12601" r="-12601"/>
              <a:stretch>
                <a:fillRect/>
              </a:stretch>
            </p:blipFill>
          </mc:Fallback>
        </mc:AlternateContent>
        <p:spPr/>
      </p:pic>
      <p:sp>
        <p:nvSpPr>
          <p:cNvPr id="2" name="Title 1"/>
          <p:cNvSpPr>
            <a:spLocks noGrp="1"/>
          </p:cNvSpPr>
          <p:nvPr>
            <p:ph type="title"/>
          </p:nvPr>
        </p:nvSpPr>
        <p:spPr/>
        <p:txBody>
          <a:bodyPr/>
          <a:lstStyle/>
          <a:p>
            <a:r>
              <a:rPr lang="en-US" sz="1600" dirty="0" smtClean="0"/>
              <a:t>Feature Descriptors </a:t>
            </a:r>
            <a:r>
              <a:rPr lang="en-US" dirty="0" smtClean="0"/>
              <a:t>| </a:t>
            </a:r>
            <a:r>
              <a:rPr lang="en-US" sz="2800" dirty="0" smtClean="0"/>
              <a:t>Image Feature Example</a:t>
            </a:r>
            <a:endParaRPr lang="en-US" dirty="0"/>
          </a:p>
        </p:txBody>
      </p:sp>
      <p:sp>
        <p:nvSpPr>
          <p:cNvPr id="4" name="Date Placeholder 3"/>
          <p:cNvSpPr>
            <a:spLocks noGrp="1"/>
          </p:cNvSpPr>
          <p:nvPr>
            <p:ph type="dt" sz="half" idx="10"/>
          </p:nvPr>
        </p:nvSpPr>
        <p:spPr/>
        <p:txBody>
          <a:bodyPr/>
          <a:lstStyle/>
          <a:p>
            <a:pPr>
              <a:defRPr/>
            </a:pPr>
            <a:fld id="{3CD6C96A-3676-174E-8BE0-E6F4888C387B}" type="datetime4">
              <a:rPr lang="en-US" smtClean="0"/>
              <a:pPr>
                <a:defRPr/>
              </a:pPr>
              <a:t>May 27, 2010</a:t>
            </a:fld>
            <a:endParaRPr lang="en-US" dirty="0"/>
          </a:p>
        </p:txBody>
      </p:sp>
      <p:sp>
        <p:nvSpPr>
          <p:cNvPr id="5" name="Slide Number Placeholder 4"/>
          <p:cNvSpPr>
            <a:spLocks noGrp="1"/>
          </p:cNvSpPr>
          <p:nvPr>
            <p:ph type="sldNum" sz="quarter" idx="12"/>
          </p:nvPr>
        </p:nvSpPr>
        <p:spPr/>
        <p:txBody>
          <a:bodyPr/>
          <a:lstStyle/>
          <a:p>
            <a:pPr>
              <a:defRPr/>
            </a:pPr>
            <a:r>
              <a:rPr lang="en-US" smtClean="0"/>
              <a:t>Chi Hay Tong</a:t>
            </a:r>
            <a:endParaRPr lang="en-US"/>
          </a:p>
        </p:txBody>
      </p:sp>
      <p:sp>
        <p:nvSpPr>
          <p:cNvPr id="6" name="Footer Placeholder 5"/>
          <p:cNvSpPr>
            <a:spLocks noGrp="1"/>
          </p:cNvSpPr>
          <p:nvPr>
            <p:ph type="ftr" sz="quarter" idx="3"/>
          </p:nvPr>
        </p:nvSpPr>
        <p:spPr/>
        <p:txBody>
          <a:bodyPr/>
          <a:lstStyle/>
          <a:p>
            <a:pPr>
              <a:defRPr/>
            </a:pPr>
            <a:r>
              <a:rPr lang="en-CA" smtClean="0"/>
              <a:t>CRV 2010 SLAM Camp: Outlier Rejection Tutorial</a:t>
            </a:r>
            <a:endParaRPr lang="en-CA" dirty="0"/>
          </a:p>
        </p:txBody>
      </p:sp>
      <p:sp>
        <p:nvSpPr>
          <p:cNvPr id="9" name="Rectangle 8"/>
          <p:cNvSpPr/>
          <p:nvPr/>
        </p:nvSpPr>
        <p:spPr>
          <a:xfrm>
            <a:off x="4865901" y="4501790"/>
            <a:ext cx="641244" cy="641244"/>
          </a:xfrm>
          <a:prstGeom prst="rect">
            <a:avLst/>
          </a:prstGeom>
          <a:noFill/>
          <a:ln w="38100" cap="flat" cmpd="sng" algn="ctr">
            <a:solidFill>
              <a:schemeClr val="accent3">
                <a:lumMod val="50000"/>
              </a:schemeClr>
            </a:solidFill>
            <a:prstDash val="solid"/>
            <a:round/>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Feature Descriptors </a:t>
            </a:r>
            <a:r>
              <a:rPr lang="en-US" dirty="0" smtClean="0"/>
              <a:t>| </a:t>
            </a:r>
            <a:r>
              <a:rPr lang="en-US" sz="2400" dirty="0" smtClean="0"/>
              <a:t>Image Feature Descriptors</a:t>
            </a:r>
            <a:endParaRPr lang="en-US" sz="2400" dirty="0"/>
          </a:p>
        </p:txBody>
      </p:sp>
      <p:sp>
        <p:nvSpPr>
          <p:cNvPr id="14" name="Content Placeholder 13"/>
          <p:cNvSpPr>
            <a:spLocks noGrp="1"/>
          </p:cNvSpPr>
          <p:nvPr>
            <p:ph sz="quarter"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Some algorithms:</a:t>
            </a:r>
          </a:p>
          <a:p>
            <a:pPr lvl="1"/>
            <a:r>
              <a:rPr lang="en-US" dirty="0" smtClean="0"/>
              <a:t>Scale Invariant Feature Transform (SIFT) [Lowe, 2004]</a:t>
            </a:r>
          </a:p>
          <a:p>
            <a:pPr lvl="1"/>
            <a:r>
              <a:rPr lang="en-US" dirty="0" smtClean="0"/>
              <a:t>Speeded Up Robust Features (SURF) [Bay et al., 2006]</a:t>
            </a:r>
          </a:p>
          <a:p>
            <a:pPr lvl="1"/>
            <a:endParaRPr lang="en-US" dirty="0" smtClean="0"/>
          </a:p>
        </p:txBody>
      </p:sp>
      <p:sp>
        <p:nvSpPr>
          <p:cNvPr id="4" name="Date Placeholder 3"/>
          <p:cNvSpPr>
            <a:spLocks noGrp="1"/>
          </p:cNvSpPr>
          <p:nvPr>
            <p:ph type="dt" sz="half" idx="10"/>
          </p:nvPr>
        </p:nvSpPr>
        <p:spPr/>
        <p:txBody>
          <a:bodyPr/>
          <a:lstStyle/>
          <a:p>
            <a:fld id="{3CD6C96A-3676-174E-8BE0-E6F4888C387B}" type="datetime4">
              <a:rPr lang="en-US" smtClean="0"/>
              <a:pPr/>
              <a:t>May 27, 2010</a:t>
            </a:fld>
            <a:endParaRPr lang="en-US" dirty="0"/>
          </a:p>
        </p:txBody>
      </p:sp>
      <p:sp>
        <p:nvSpPr>
          <p:cNvPr id="5" name="Slide Number Placeholder 4"/>
          <p:cNvSpPr>
            <a:spLocks noGrp="1"/>
          </p:cNvSpPr>
          <p:nvPr>
            <p:ph type="sldNum" sz="quarter" idx="12"/>
          </p:nvPr>
        </p:nvSpPr>
        <p:spPr/>
        <p:txBody>
          <a:bodyPr/>
          <a:lstStyle/>
          <a:p>
            <a:r>
              <a:rPr lang="en-US" smtClean="0"/>
              <a:t>Chi Hay Tong</a:t>
            </a:r>
            <a:endParaRPr lang="en-US"/>
          </a:p>
        </p:txBody>
      </p:sp>
      <p:sp>
        <p:nvSpPr>
          <p:cNvPr id="6" name="Footer Placeholder 5"/>
          <p:cNvSpPr>
            <a:spLocks noGrp="1"/>
          </p:cNvSpPr>
          <p:nvPr>
            <p:ph type="ftr" sz="quarter" idx="3"/>
          </p:nvPr>
        </p:nvSpPr>
        <p:spPr/>
        <p:txBody>
          <a:bodyPr/>
          <a:lstStyle/>
          <a:p>
            <a:r>
              <a:rPr lang="en-CA" smtClean="0"/>
              <a:t>CRV 2010 SLAM Camp: Outlier Rejection Tutorial</a:t>
            </a:r>
            <a:endParaRPr lang="en-CA" dirty="0"/>
          </a:p>
        </p:txBody>
      </p:sp>
      <p:pic>
        <p:nvPicPr>
          <p:cNvPr id="7" name="Picture 6" descr="descriptor_zoomed.jpg"/>
          <p:cNvPicPr>
            <a:picLocks noChangeAspect="1"/>
          </p:cNvPicPr>
          <p:nvPr/>
        </p:nvPicPr>
        <p:blipFill>
          <a:blip r:embed="rId3"/>
          <a:stretch>
            <a:fillRect/>
          </a:stretch>
        </p:blipFill>
        <p:spPr>
          <a:xfrm>
            <a:off x="915821" y="1903719"/>
            <a:ext cx="2038926" cy="2038926"/>
          </a:xfrm>
          <a:prstGeom prst="rect">
            <a:avLst/>
          </a:prstGeom>
        </p:spPr>
      </p:pic>
      <p:pic>
        <p:nvPicPr>
          <p:cNvPr id="8" name="Picture 7" descr="latex-image-1.pdf"/>
          <p:cNvPicPr>
            <a:picLocks noChangeAspect="1"/>
          </p:cNvPicPr>
          <p:nvPr/>
        </p:nvPicPr>
        <mc:AlternateContent xmlns:ma="http://schemas.microsoft.com/office/mac/drawingml/2008/main">
          <mc:Choice Requires="ma">
            <p:blipFill>
              <a:blip r:embed="rId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tretch>
                <a:fillRect/>
              </a:stretch>
            </p:blipFill>
          </mc:Fallback>
        </mc:AlternateContent>
        <p:spPr>
          <a:xfrm>
            <a:off x="6358658" y="1376845"/>
            <a:ext cx="1461992" cy="3092675"/>
          </a:xfrm>
          <a:prstGeom prst="rect">
            <a:avLst/>
          </a:prstGeom>
        </p:spPr>
      </p:pic>
      <p:sp>
        <p:nvSpPr>
          <p:cNvPr id="9" name="Right Arrow 8"/>
          <p:cNvSpPr/>
          <p:nvPr/>
        </p:nvSpPr>
        <p:spPr>
          <a:xfrm>
            <a:off x="3570844" y="2621386"/>
            <a:ext cx="2124903" cy="603592"/>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21665</TotalTime>
  <Words>3616</Words>
  <Application>Microsoft Macintosh PowerPoint</Application>
  <PresentationFormat>On-screen Show (4:3)</PresentationFormat>
  <Paragraphs>488</Paragraphs>
  <Slides>36</Slides>
  <Notes>32</Notes>
  <HiddenSlides>0</HiddenSlides>
  <MMClips>2</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Origin</vt:lpstr>
      <vt:lpstr>Data Association and Outlier Rejection Techniques for SLAM</vt:lpstr>
      <vt:lpstr>Outline</vt:lpstr>
      <vt:lpstr>Outline</vt:lpstr>
      <vt:lpstr>Introduction | SLAM Example</vt:lpstr>
      <vt:lpstr>Introduction | Data Association Problem</vt:lpstr>
      <vt:lpstr>Outline</vt:lpstr>
      <vt:lpstr>Feature Descriptors | Image Feature Example</vt:lpstr>
      <vt:lpstr>Feature Descriptors | Image Feature Example</vt:lpstr>
      <vt:lpstr>Feature Descriptors | Image Feature Descriptors</vt:lpstr>
      <vt:lpstr>Feature Descriptors | Point Cloud Features</vt:lpstr>
      <vt:lpstr>Feature Descriptors | Descriptor Limitations</vt:lpstr>
      <vt:lpstr>Outline</vt:lpstr>
      <vt:lpstr>Descriptor-Free | Nearest Neighbour</vt:lpstr>
      <vt:lpstr>Descriptor-Free | Validation Gating</vt:lpstr>
      <vt:lpstr>Descriptor-Free | NIS Gating</vt:lpstr>
      <vt:lpstr>Descriptor-Free | Batch Associations</vt:lpstr>
      <vt:lpstr>Descriptor-Free | JCBB</vt:lpstr>
      <vt:lpstr>Descriptor-Free | CCDA</vt:lpstr>
      <vt:lpstr>Descriptor-Free | DARCES</vt:lpstr>
      <vt:lpstr>Outline</vt:lpstr>
      <vt:lpstr>Outlier Rejection | Introduction</vt:lpstr>
      <vt:lpstr>Outlier Rejection | RANSAC</vt:lpstr>
      <vt:lpstr>Outlier Rejection | RANSAC Example</vt:lpstr>
      <vt:lpstr>Outlier Rejection | RANSAC Iterations</vt:lpstr>
      <vt:lpstr>Outline</vt:lpstr>
      <vt:lpstr>Summary</vt:lpstr>
      <vt:lpstr>Outline</vt:lpstr>
      <vt:lpstr>Open Problems</vt:lpstr>
      <vt:lpstr>Open Problems | Heterogeneous Outliers in Batch SLAM</vt:lpstr>
      <vt:lpstr>Open Problems | Dead Reckoning</vt:lpstr>
      <vt:lpstr>Open Problems | Batch Alignment (Flyby)</vt:lpstr>
      <vt:lpstr>Open Problems | Batch Outlier Rejection (Flyby)</vt:lpstr>
      <vt:lpstr>Questions?</vt:lpstr>
      <vt:lpstr>References | Feature Descriptors</vt:lpstr>
      <vt:lpstr>References | Descriptor-Free Methods</vt:lpstr>
      <vt:lpstr>References | Outlier Rejection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ptf</dc:creator>
  <cp:lastModifiedBy>Chi Hay Tong</cp:lastModifiedBy>
  <cp:revision>1150</cp:revision>
  <dcterms:created xsi:type="dcterms:W3CDTF">2010-05-27T14:36:28Z</dcterms:created>
  <dcterms:modified xsi:type="dcterms:W3CDTF">2010-05-27T16:34:41Z</dcterms:modified>
</cp:coreProperties>
</file>